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5143500" cx="9144000"/>
  <p:notesSz cx="6858000" cy="9144000"/>
  <p:embeddedFontLst>
    <p:embeddedFont>
      <p:font typeface="Montserrat"/>
      <p:regular r:id="rId50"/>
      <p:bold r:id="rId51"/>
      <p:italic r:id="rId52"/>
      <p:boldItalic r:id="rId53"/>
    </p:embeddedFont>
    <p:embeddedFont>
      <p:font typeface="Lato Light"/>
      <p:regular r:id="rId54"/>
      <p:bold r:id="rId55"/>
      <p:italic r:id="rId56"/>
      <p:boldItalic r:id="rId57"/>
    </p:embeddedFont>
    <p:embeddedFont>
      <p:font typeface="Lora"/>
      <p:regular r:id="rId58"/>
      <p:bold r:id="rId59"/>
      <p:italic r:id="rId60"/>
      <p:boldItalic r:id="rId61"/>
    </p:embeddedFont>
    <p:embeddedFont>
      <p:font typeface="Nanum Gothic"/>
      <p:regular r:id="rId62"/>
      <p:bold r:id="rId63"/>
    </p:embeddedFont>
    <p:embeddedFont>
      <p:font typeface="Nanum Brush Script"/>
      <p:regular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477">
          <p15:clr>
            <a:srgbClr val="9AA0A6"/>
          </p15:clr>
        </p15:guide>
        <p15:guide id="2" pos="42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F3B41E6-FB69-44C5-8815-249E1965C427}">
  <a:tblStyle styleId="{CF3B41E6-FB69-44C5-8815-249E1965C42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7"/>
        <p:guide pos="426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NanumGothic-regular.fntdata"/><Relationship Id="rId61" Type="http://schemas.openxmlformats.org/officeDocument/2006/relationships/font" Target="fonts/Lora-boldItalic.fntdata"/><Relationship Id="rId20" Type="http://schemas.openxmlformats.org/officeDocument/2006/relationships/slide" Target="slides/slide14.xml"/><Relationship Id="rId64" Type="http://schemas.openxmlformats.org/officeDocument/2006/relationships/font" Target="fonts/NanumBrushScript-regular.fntdata"/><Relationship Id="rId63" Type="http://schemas.openxmlformats.org/officeDocument/2006/relationships/font" Target="fonts/NanumGothic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Lora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Montserrat-bold.fntdata"/><Relationship Id="rId50" Type="http://schemas.openxmlformats.org/officeDocument/2006/relationships/font" Target="fonts/Montserrat-regular.fntdata"/><Relationship Id="rId53" Type="http://schemas.openxmlformats.org/officeDocument/2006/relationships/font" Target="fonts/Montserrat-boldItalic.fntdata"/><Relationship Id="rId52" Type="http://schemas.openxmlformats.org/officeDocument/2006/relationships/font" Target="fonts/Montserrat-italic.fntdata"/><Relationship Id="rId11" Type="http://schemas.openxmlformats.org/officeDocument/2006/relationships/slide" Target="slides/slide5.xml"/><Relationship Id="rId55" Type="http://schemas.openxmlformats.org/officeDocument/2006/relationships/font" Target="fonts/LatoLight-bold.fntdata"/><Relationship Id="rId10" Type="http://schemas.openxmlformats.org/officeDocument/2006/relationships/slide" Target="slides/slide4.xml"/><Relationship Id="rId54" Type="http://schemas.openxmlformats.org/officeDocument/2006/relationships/font" Target="fonts/LatoLight-regular.fntdata"/><Relationship Id="rId13" Type="http://schemas.openxmlformats.org/officeDocument/2006/relationships/slide" Target="slides/slide7.xml"/><Relationship Id="rId57" Type="http://schemas.openxmlformats.org/officeDocument/2006/relationships/font" Target="fonts/LatoLight-boldItalic.fntdata"/><Relationship Id="rId12" Type="http://schemas.openxmlformats.org/officeDocument/2006/relationships/slide" Target="slides/slide6.xml"/><Relationship Id="rId56" Type="http://schemas.openxmlformats.org/officeDocument/2006/relationships/font" Target="fonts/LatoLight-italic.fntdata"/><Relationship Id="rId15" Type="http://schemas.openxmlformats.org/officeDocument/2006/relationships/slide" Target="slides/slide9.xml"/><Relationship Id="rId59" Type="http://schemas.openxmlformats.org/officeDocument/2006/relationships/font" Target="fonts/Lora-bold.fntdata"/><Relationship Id="rId14" Type="http://schemas.openxmlformats.org/officeDocument/2006/relationships/slide" Target="slides/slide8.xml"/><Relationship Id="rId58" Type="http://schemas.openxmlformats.org/officeDocument/2006/relationships/font" Target="fonts/Lora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이번 시간은 데이터 수집에 대해서 알아보는 시간을 가질 겁니다. 먼저 상식적으로 이론적인 이야기를 먼저 하고, 전체적인 큰 맥락에서 개념을 잡고, 용어를 익힌 후에 실습을 하도록 하겠습니다.</a:t>
            </a:r>
            <a:endParaRPr/>
          </a:p>
        </p:txBody>
      </p:sp>
      <p:sp>
        <p:nvSpPr>
          <p:cNvPr id="42" name="Google Shape;42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90c045a4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39" name="Google Shape;139;g890c045a43_0_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90c045a4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63" name="Google Shape;163;g890c045a43_0_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90c045a4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87" name="Google Shape;187;g890c045a43_0_1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90c045a43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99" name="Google Shape;199;g890c045a43_0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90c045a43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20" name="Google Shape;220;g890c045a43_0_1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90c045a43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42" name="Google Shape;242;g890c045a43_0_1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890c045a4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65" name="Google Shape;265;g890c045a43_0_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90c045a43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88" name="Google Shape;288;g890c045a43_0_1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890c045a43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13" name="Google Shape;313;g890c045a43_0_2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890c045a43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35" name="Google Shape;335;g890c045a43_0_3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59a66f746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먼저 원핫 인코딩에 대해 알아보겠습니다.</a:t>
            </a:r>
            <a:endParaRPr/>
          </a:p>
        </p:txBody>
      </p:sp>
      <p:sp>
        <p:nvSpPr>
          <p:cNvPr id="47" name="Google Shape;47;g59a66f7461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890c045a43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47" name="Google Shape;347;g890c045a43_0_3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890c045a43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69" name="Google Shape;369;g890c045a43_0_3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890c045a43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389" name="Google Shape;389;g890c045a43_0_4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90c045a43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410" name="Google Shape;410;g890c045a43_0_3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890c045a43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428" name="Google Shape;428;g890c045a43_0_4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890c045a43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447" name="Google Shape;447;g890c045a43_0_4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890c045a43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485" name="Google Shape;485;g890c045a43_0_4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890c045a43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07" name="Google Shape;507;g890c045a43_0_3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890c045a43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24" name="Google Shape;524;g890c045a43_0_3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890c045a43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40" name="Google Shape;540;g890c045a43_0_5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59a66f746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3" name="Google Shape;53;g59a66f7461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890c045a43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56" name="Google Shape;556;g890c045a43_0_5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890c045a43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72" name="Google Shape;572;g890c045a43_0_5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891a3332ca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89" name="Google Shape;589;g891a3332ca_1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891a3332ca_1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97" name="Google Shape;597;g891a3332ca_1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891a3332ca_1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05" name="Google Shape;605;g891a3332ca_1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890c045a43_0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15" name="Google Shape;615;g890c045a43_0_6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890c045a43_0_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52" name="Google Shape;652;g890c045a43_0_6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890c045a43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먼저 원핫 인코딩에 대해 알아보겠습니다.</a:t>
            </a:r>
            <a:endParaRPr/>
          </a:p>
        </p:txBody>
      </p:sp>
      <p:sp>
        <p:nvSpPr>
          <p:cNvPr id="676" name="Google Shape;676;g890c045a43_0_7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890c045a43_0_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82" name="Google Shape;682;g890c045a43_0_6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890c045a43_0_7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90" name="Google Shape;690;g890c045a43_0_7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890c045a4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3" name="Google Shape;63;g890c045a43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890c045a43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98" name="Google Shape;698;g890c045a43_2_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890c045a43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706" name="Google Shape;706;g890c045a43_2_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890c045a43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722" name="Google Shape;722;g890c045a43_2_1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891a3332ca_1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먼저 원핫 인코딩에 대해 알아보겠습니다.</a:t>
            </a:r>
            <a:endParaRPr/>
          </a:p>
        </p:txBody>
      </p:sp>
      <p:sp>
        <p:nvSpPr>
          <p:cNvPr id="732" name="Google Shape;732;g891a3332ca_1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890c045a4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75" name="Google Shape;75;g890c045a43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90c045a4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87" name="Google Shape;87;g890c045a43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90c045a4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98" name="Google Shape;98;g890c045a43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90c045a4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11" name="Google Shape;111;g890c045a43_0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90c045a4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25" name="Google Shape;125;g890c045a43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 1">
  <p:cSld name="1_제목 슬라이드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2"/>
          <p:cNvPicPr preferRelativeResize="0"/>
          <p:nvPr/>
        </p:nvPicPr>
        <p:blipFill rotWithShape="1">
          <a:blip r:embed="rId2">
            <a:alphaModFix/>
          </a:blip>
          <a:srcRect b="19990" l="0" r="0" t="64114"/>
          <a:stretch/>
        </p:blipFill>
        <p:spPr>
          <a:xfrm rot="10800000">
            <a:off x="0" y="1951596"/>
            <a:ext cx="9144000" cy="124031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 txBox="1"/>
          <p:nvPr>
            <p:ph type="ctrTitle"/>
          </p:nvPr>
        </p:nvSpPr>
        <p:spPr>
          <a:xfrm>
            <a:off x="1143000" y="2200359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>
  <p:cSld name="1_제목 슬라이드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3852000" y="2849605"/>
            <a:ext cx="14400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" name="Google Shape;32;p3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7B7B7"/>
              </a:buClr>
              <a:buSzPts val="1100"/>
              <a:buNone/>
              <a:defRPr sz="1100">
                <a:solidFill>
                  <a:srgbClr val="B7B7B7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Nanum Gothic"/>
              <a:buNone/>
              <a:defRPr sz="800">
                <a:solidFill>
                  <a:srgbClr val="999999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 1">
  <p:cSld name="TITLE_ONLY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97475" y="350050"/>
            <a:ext cx="71358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anum Gothic"/>
              <a:buNone/>
              <a:defRPr b="1" i="0" sz="22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b="0" i="0" sz="14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048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•"/>
              <a:defRPr b="0" i="0" sz="12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anum Gothic"/>
              <a:buChar char="•"/>
              <a:defRPr b="0" i="0" sz="11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anum Gothic"/>
              <a:buChar char="•"/>
              <a:defRPr b="0" i="0" sz="10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2" name="Google Shape;12;p1"/>
          <p:cNvSpPr/>
          <p:nvPr/>
        </p:nvSpPr>
        <p:spPr>
          <a:xfrm>
            <a:off x="4288528" y="802365"/>
            <a:ext cx="5823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101025" y="4686300"/>
            <a:ext cx="272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FIN INSIGHT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Copyright FIN INSIGHT. All Right Reserved</a:t>
            </a:r>
            <a:endParaRPr b="0" i="0" sz="800" u="none" cap="none" strike="noStrike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4;p1"/>
          <p:cNvSpPr txBox="1"/>
          <p:nvPr/>
        </p:nvSpPr>
        <p:spPr>
          <a:xfrm>
            <a:off x="7097375" y="4686300"/>
            <a:ext cx="19071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가치를 높이는 금융 인공지능 실무교육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177225" y="284849"/>
            <a:ext cx="582300" cy="9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6" name="Google Shape;16;p1"/>
          <p:cNvGrpSpPr/>
          <p:nvPr/>
        </p:nvGrpSpPr>
        <p:grpSpPr>
          <a:xfrm rot="10800000">
            <a:off x="-4" y="4882015"/>
            <a:ext cx="268851" cy="268960"/>
            <a:chOff x="8896050" y="-45"/>
            <a:chExt cx="248109" cy="248210"/>
          </a:xfrm>
        </p:grpSpPr>
        <p:sp>
          <p:nvSpPr>
            <p:cNvPr id="17" name="Google Shape;17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" name="Google Shape;1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889999" y="0"/>
            <a:ext cx="254001" cy="25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1"/>
          <p:cNvGrpSpPr/>
          <p:nvPr/>
        </p:nvGrpSpPr>
        <p:grpSpPr>
          <a:xfrm>
            <a:off x="8875197" y="-49"/>
            <a:ext cx="268851" cy="268960"/>
            <a:chOff x="8896050" y="-45"/>
            <a:chExt cx="248109" cy="248210"/>
          </a:xfrm>
        </p:grpSpPr>
        <p:sp>
          <p:nvSpPr>
            <p:cNvPr id="21" name="Google Shape;21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1881" y="4872900"/>
            <a:ext cx="834069" cy="153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112">
          <p15:clr>
            <a:srgbClr val="F26B43"/>
          </p15:clr>
        </p15:guide>
        <p15:guide id="4" pos="5616">
          <p15:clr>
            <a:srgbClr val="F26B43"/>
          </p15:clr>
        </p15:guide>
        <p15:guide id="5" orient="horz" pos="2952">
          <p15:clr>
            <a:srgbClr val="F26B43"/>
          </p15:clr>
        </p15:guide>
        <p15:guide id="6" orient="horz" pos="247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6.png"/><Relationship Id="rId4" Type="http://schemas.openxmlformats.org/officeDocument/2006/relationships/hyperlink" Target="https://scikit-learn.org/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3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ctrTitle"/>
          </p:nvPr>
        </p:nvSpPr>
        <p:spPr>
          <a:xfrm>
            <a:off x="894155" y="2088791"/>
            <a:ext cx="68580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ko-KR"/>
              <a:t>머신러닝 알고리즘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142" name="Google Shape;142;p1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40" y="2329281"/>
            <a:ext cx="1555506" cy="1170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5" name="Google Shape;145;p15"/>
          <p:cNvCxnSpPr/>
          <p:nvPr/>
        </p:nvCxnSpPr>
        <p:spPr>
          <a:xfrm>
            <a:off x="1794151" y="2968311"/>
            <a:ext cx="368700" cy="2049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" name="Google Shape;146;p15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7" name="Google Shape;147;p15"/>
          <p:cNvSpPr txBox="1"/>
          <p:nvPr/>
        </p:nvSpPr>
        <p:spPr>
          <a:xfrm>
            <a:off x="5343275" y="2150350"/>
            <a:ext cx="38418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H(x)의 개수는 무한</a:t>
            </a:r>
            <a:br>
              <a:rPr b="1" lang="ko-KR" sz="1800"/>
            </a:br>
            <a:br>
              <a:rPr b="1" lang="ko-KR" sz="1800"/>
            </a:br>
            <a:r>
              <a:rPr b="1" lang="ko-KR" sz="1800"/>
              <a:t>우리의 목적 </a:t>
            </a:r>
            <a:br>
              <a:rPr b="1" lang="ko-KR" sz="1800"/>
            </a:br>
            <a:r>
              <a:rPr b="1" lang="ko-KR" sz="1800"/>
              <a:t>= </a:t>
            </a:r>
            <a:br>
              <a:rPr b="1" lang="ko-KR" sz="1800"/>
            </a:br>
            <a:r>
              <a:rPr b="1" lang="ko-KR" sz="1800"/>
              <a:t>관계를 찾는것</a:t>
            </a:r>
            <a:br>
              <a:rPr b="1" lang="ko-KR" sz="1800"/>
            </a:br>
            <a:r>
              <a:rPr b="1" lang="ko-KR" sz="1800"/>
              <a:t>= </a:t>
            </a:r>
            <a:br>
              <a:rPr b="1" lang="ko-KR" sz="1800"/>
            </a:br>
            <a:r>
              <a:rPr b="1" lang="ko-KR" sz="1800"/>
              <a:t>적절한 </a:t>
            </a:r>
            <a:r>
              <a:rPr b="1" lang="ko-KR" sz="1800">
                <a:solidFill>
                  <a:srgbClr val="000000"/>
                </a:solidFill>
              </a:rPr>
              <a:t>H(x)</a:t>
            </a:r>
            <a:br>
              <a:rPr b="1" lang="ko-KR" sz="1800"/>
            </a:br>
            <a:r>
              <a:rPr b="1" lang="ko-KR" sz="1800"/>
              <a:t>=</a:t>
            </a:r>
            <a:br>
              <a:rPr b="1" lang="ko-KR" sz="1800"/>
            </a:br>
            <a:r>
              <a:rPr b="1" lang="ko-KR" sz="1800"/>
              <a:t>적절한 Wx+b를 찾는 것</a:t>
            </a:r>
            <a:br>
              <a:rPr b="1" lang="ko-KR" sz="1800"/>
            </a:br>
            <a:endParaRPr b="1" sz="1800"/>
          </a:p>
        </p:txBody>
      </p:sp>
      <p:sp>
        <p:nvSpPr>
          <p:cNvPr id="148" name="Google Shape;148;p15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" name="Google Shape;149;p15"/>
          <p:cNvCxnSpPr/>
          <p:nvPr/>
        </p:nvCxnSpPr>
        <p:spPr>
          <a:xfrm flipH="1" rot="10800000">
            <a:off x="2841594" y="2571756"/>
            <a:ext cx="2490600" cy="167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5"/>
          <p:cNvCxnSpPr/>
          <p:nvPr/>
        </p:nvCxnSpPr>
        <p:spPr>
          <a:xfrm>
            <a:off x="2825206" y="2784813"/>
            <a:ext cx="2441700" cy="13602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5"/>
          <p:cNvCxnSpPr/>
          <p:nvPr/>
        </p:nvCxnSpPr>
        <p:spPr>
          <a:xfrm>
            <a:off x="2702300" y="3505844"/>
            <a:ext cx="2613600" cy="819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5"/>
          <p:cNvCxnSpPr/>
          <p:nvPr/>
        </p:nvCxnSpPr>
        <p:spPr>
          <a:xfrm flipH="1" rot="10800000">
            <a:off x="2759656" y="2727456"/>
            <a:ext cx="2605500" cy="1286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5"/>
          <p:cNvCxnSpPr/>
          <p:nvPr/>
        </p:nvCxnSpPr>
        <p:spPr>
          <a:xfrm flipH="1" rot="10800000">
            <a:off x="2751463" y="2841981"/>
            <a:ext cx="2654400" cy="10080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/>
          <p:cNvCxnSpPr/>
          <p:nvPr/>
        </p:nvCxnSpPr>
        <p:spPr>
          <a:xfrm>
            <a:off x="2669525" y="3210888"/>
            <a:ext cx="2474700" cy="1024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/>
          <p:cNvCxnSpPr/>
          <p:nvPr/>
        </p:nvCxnSpPr>
        <p:spPr>
          <a:xfrm>
            <a:off x="2776044" y="3038819"/>
            <a:ext cx="2580900" cy="147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5"/>
          <p:cNvCxnSpPr/>
          <p:nvPr/>
        </p:nvCxnSpPr>
        <p:spPr>
          <a:xfrm>
            <a:off x="2759656" y="2694681"/>
            <a:ext cx="2597400" cy="614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5"/>
          <p:cNvCxnSpPr/>
          <p:nvPr/>
        </p:nvCxnSpPr>
        <p:spPr>
          <a:xfrm flipH="1" rot="10800000">
            <a:off x="3447913" y="3391225"/>
            <a:ext cx="1900800" cy="901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5"/>
          <p:cNvCxnSpPr/>
          <p:nvPr/>
        </p:nvCxnSpPr>
        <p:spPr>
          <a:xfrm>
            <a:off x="2702300" y="3104369"/>
            <a:ext cx="2589000" cy="745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5"/>
          <p:cNvCxnSpPr/>
          <p:nvPr/>
        </p:nvCxnSpPr>
        <p:spPr>
          <a:xfrm flipH="1" rot="10800000">
            <a:off x="4070619" y="2629150"/>
            <a:ext cx="852000" cy="1630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15"/>
          <p:cNvCxnSpPr/>
          <p:nvPr/>
        </p:nvCxnSpPr>
        <p:spPr>
          <a:xfrm>
            <a:off x="3030031" y="2604550"/>
            <a:ext cx="2335200" cy="360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166" name="Google Shape;166;p16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167" name="Google Shape;16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40" y="2329281"/>
            <a:ext cx="1555506" cy="1170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16"/>
          <p:cNvCxnSpPr/>
          <p:nvPr/>
        </p:nvCxnSpPr>
        <p:spPr>
          <a:xfrm>
            <a:off x="1794151" y="2968311"/>
            <a:ext cx="368700" cy="2049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16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1" name="Google Shape;171;p16"/>
          <p:cNvSpPr txBox="1"/>
          <p:nvPr/>
        </p:nvSpPr>
        <p:spPr>
          <a:xfrm>
            <a:off x="5419475" y="2150350"/>
            <a:ext cx="38418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그럼 이렇게 많은 선분 중에서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어떻게 적절한 H(x)를 찾을 수 있을까?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(어떻게 적절한 Wx+b를 찾을 수 있을까?)</a:t>
            </a:r>
            <a:endParaRPr b="1" sz="1600"/>
          </a:p>
        </p:txBody>
      </p:sp>
      <p:sp>
        <p:nvSpPr>
          <p:cNvPr id="172" name="Google Shape;172;p16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3" name="Google Shape;173;p16"/>
          <p:cNvCxnSpPr/>
          <p:nvPr/>
        </p:nvCxnSpPr>
        <p:spPr>
          <a:xfrm flipH="1" rot="10800000">
            <a:off x="2841594" y="2571756"/>
            <a:ext cx="2490600" cy="167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6"/>
          <p:cNvCxnSpPr/>
          <p:nvPr/>
        </p:nvCxnSpPr>
        <p:spPr>
          <a:xfrm>
            <a:off x="2825206" y="2784813"/>
            <a:ext cx="2441700" cy="13602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16"/>
          <p:cNvCxnSpPr/>
          <p:nvPr/>
        </p:nvCxnSpPr>
        <p:spPr>
          <a:xfrm>
            <a:off x="2702300" y="3505844"/>
            <a:ext cx="2613600" cy="819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16"/>
          <p:cNvCxnSpPr/>
          <p:nvPr/>
        </p:nvCxnSpPr>
        <p:spPr>
          <a:xfrm flipH="1" rot="10800000">
            <a:off x="2759656" y="2727456"/>
            <a:ext cx="2605500" cy="1286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16"/>
          <p:cNvCxnSpPr/>
          <p:nvPr/>
        </p:nvCxnSpPr>
        <p:spPr>
          <a:xfrm flipH="1" rot="10800000">
            <a:off x="2751463" y="2841981"/>
            <a:ext cx="2654400" cy="10080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16"/>
          <p:cNvCxnSpPr/>
          <p:nvPr/>
        </p:nvCxnSpPr>
        <p:spPr>
          <a:xfrm>
            <a:off x="2669525" y="3210888"/>
            <a:ext cx="2474700" cy="1024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16"/>
          <p:cNvCxnSpPr/>
          <p:nvPr/>
        </p:nvCxnSpPr>
        <p:spPr>
          <a:xfrm>
            <a:off x="2776044" y="3038819"/>
            <a:ext cx="2580900" cy="147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16"/>
          <p:cNvCxnSpPr/>
          <p:nvPr/>
        </p:nvCxnSpPr>
        <p:spPr>
          <a:xfrm>
            <a:off x="2759656" y="2694681"/>
            <a:ext cx="2597400" cy="614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16"/>
          <p:cNvCxnSpPr/>
          <p:nvPr/>
        </p:nvCxnSpPr>
        <p:spPr>
          <a:xfrm flipH="1" rot="10800000">
            <a:off x="3447913" y="3391225"/>
            <a:ext cx="1900800" cy="901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16"/>
          <p:cNvCxnSpPr/>
          <p:nvPr/>
        </p:nvCxnSpPr>
        <p:spPr>
          <a:xfrm>
            <a:off x="2702300" y="3104369"/>
            <a:ext cx="2589000" cy="745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16"/>
          <p:cNvCxnSpPr/>
          <p:nvPr/>
        </p:nvCxnSpPr>
        <p:spPr>
          <a:xfrm flipH="1" rot="10800000">
            <a:off x="4070619" y="2629150"/>
            <a:ext cx="852000" cy="1630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16"/>
          <p:cNvCxnSpPr/>
          <p:nvPr/>
        </p:nvCxnSpPr>
        <p:spPr>
          <a:xfrm>
            <a:off x="3030031" y="2604550"/>
            <a:ext cx="2335200" cy="360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190" name="Google Shape;190;p17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191" name="Google Shape;1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58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7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3" name="Google Shape;193;p17"/>
          <p:cNvSpPr txBox="1"/>
          <p:nvPr/>
        </p:nvSpPr>
        <p:spPr>
          <a:xfrm>
            <a:off x="4855175" y="2390850"/>
            <a:ext cx="38418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선분 하나를 그린다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= </a:t>
            </a:r>
            <a:r>
              <a:rPr lang="ko-KR" sz="1800"/>
              <a:t>임의의 </a:t>
            </a:r>
            <a:r>
              <a:rPr b="1" lang="ko-KR" sz="1800"/>
              <a:t>Hypothesis</a:t>
            </a:r>
            <a:r>
              <a:rPr lang="ko-KR" sz="1800"/>
              <a:t>를 하나 정한다.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= </a:t>
            </a:r>
            <a:r>
              <a:rPr lang="ko-KR" sz="1800"/>
              <a:t>임의의</a:t>
            </a:r>
            <a:r>
              <a:rPr b="1" lang="ko-KR" sz="1800"/>
              <a:t> Wx + b</a:t>
            </a:r>
            <a:r>
              <a:rPr lang="ko-KR" sz="1800"/>
              <a:t>를 정한다.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= </a:t>
            </a:r>
            <a:r>
              <a:rPr lang="ko-KR" sz="1800"/>
              <a:t>임의의</a:t>
            </a:r>
            <a:r>
              <a:rPr b="1" lang="ko-KR" sz="1800"/>
              <a:t> W와 b를 정한다.</a:t>
            </a:r>
            <a:br>
              <a:rPr b="1" lang="ko-KR" sz="1800"/>
            </a:br>
            <a:br>
              <a:rPr b="1" lang="ko-KR" sz="1800"/>
            </a:br>
            <a:r>
              <a:rPr lang="ko-KR" sz="1500"/>
              <a:t>x=size이기 때문에</a:t>
            </a:r>
            <a:r>
              <a:rPr b="1" lang="ko-KR" sz="1500"/>
              <a:t> </a:t>
            </a:r>
            <a:br>
              <a:rPr b="1" lang="ko-KR" sz="1500"/>
            </a:br>
            <a:r>
              <a:rPr lang="ko-KR" sz="1500"/>
              <a:t>우리는 W와 b만 정하면 된다.</a:t>
            </a:r>
            <a:br>
              <a:rPr b="1" lang="ko-KR" sz="1500"/>
            </a:br>
            <a:br>
              <a:rPr b="1" lang="ko-KR" sz="1800"/>
            </a:br>
            <a:endParaRPr b="1" sz="1800"/>
          </a:p>
        </p:txBody>
      </p:sp>
      <p:sp>
        <p:nvSpPr>
          <p:cNvPr id="194" name="Google Shape;194;p17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7"/>
          <p:cNvSpPr txBox="1"/>
          <p:nvPr/>
        </p:nvSpPr>
        <p:spPr>
          <a:xfrm>
            <a:off x="469670" y="2034881"/>
            <a:ext cx="42090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Step 1. </a:t>
            </a:r>
            <a:r>
              <a:rPr b="1" lang="ko-KR" sz="14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우선 “ </a:t>
            </a:r>
            <a:r>
              <a:rPr b="1" lang="ko-KR" sz="1400" u="sng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첫번째 Hypothesis</a:t>
            </a:r>
            <a:r>
              <a:rPr b="1" lang="ko-KR" sz="14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 ” 를 결정한다. </a:t>
            </a:r>
            <a:r>
              <a:rPr lang="ko-KR" sz="1400">
                <a:solidFill>
                  <a:srgbClr val="595959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b="1"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6" name="Google Shape;196;p17"/>
          <p:cNvCxnSpPr/>
          <p:nvPr/>
        </p:nvCxnSpPr>
        <p:spPr>
          <a:xfrm>
            <a:off x="1160031" y="2933288"/>
            <a:ext cx="2441700" cy="13602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202" name="Google Shape;202;p1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grpSp>
        <p:nvGrpSpPr>
          <p:cNvPr id="203" name="Google Shape;203;p18"/>
          <p:cNvGrpSpPr/>
          <p:nvPr/>
        </p:nvGrpSpPr>
        <p:grpSpPr>
          <a:xfrm>
            <a:off x="550033" y="2402405"/>
            <a:ext cx="3501553" cy="2420191"/>
            <a:chOff x="3375444" y="3268482"/>
            <a:chExt cx="4668738" cy="3226922"/>
          </a:xfrm>
        </p:grpSpPr>
        <p:pic>
          <p:nvPicPr>
            <p:cNvPr id="204" name="Google Shape;204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5444" y="3268482"/>
              <a:ext cx="4668738" cy="32269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05" name="Google Shape;205;p18"/>
            <p:cNvCxnSpPr/>
            <p:nvPr/>
          </p:nvCxnSpPr>
          <p:spPr>
            <a:xfrm>
              <a:off x="4358975" y="3911050"/>
              <a:ext cx="3255600" cy="1813500"/>
            </a:xfrm>
            <a:prstGeom prst="straightConnector1">
              <a:avLst/>
            </a:prstGeom>
            <a:noFill/>
            <a:ln cap="flat" cmpd="sng" w="28575">
              <a:solidFill>
                <a:srgbClr val="00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6" name="Google Shape;206;p18"/>
          <p:cNvSpPr txBox="1"/>
          <p:nvPr/>
        </p:nvSpPr>
        <p:spPr>
          <a:xfrm>
            <a:off x="469676" y="2034875"/>
            <a:ext cx="58950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Step 2. 결정된 첫번째 Hypothesis에 대한 “ </a:t>
            </a:r>
            <a:r>
              <a:rPr b="1" lang="ko-KR" sz="1400" u="sng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첫번째 Cost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” 를</a:t>
            </a:r>
            <a:r>
              <a:rPr lang="ko-KR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확인한다.</a:t>
            </a:r>
            <a:r>
              <a:rPr lang="ko-KR" sz="1400">
                <a:solidFill>
                  <a:srgbClr val="595959"/>
                </a:solidFill>
                <a:latin typeface="Nanum Gothic"/>
                <a:ea typeface="Nanum Gothic"/>
                <a:cs typeface="Nanum Gothic"/>
                <a:sym typeface="Nanum Gothic"/>
              </a:rPr>
              <a:t>  </a:t>
            </a:r>
            <a:endParaRPr b="1"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8"/>
          <p:cNvSpPr/>
          <p:nvPr/>
        </p:nvSpPr>
        <p:spPr>
          <a:xfrm>
            <a:off x="3357885" y="3150283"/>
            <a:ext cx="158400" cy="162000"/>
          </a:xfrm>
          <a:prstGeom prst="ellipse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8" name="Google Shape;208;p18"/>
          <p:cNvSpPr/>
          <p:nvPr/>
        </p:nvSpPr>
        <p:spPr>
          <a:xfrm>
            <a:off x="3357885" y="3980103"/>
            <a:ext cx="158400" cy="162000"/>
          </a:xfrm>
          <a:prstGeom prst="ellipse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09" name="Google Shape;209;p18"/>
          <p:cNvCxnSpPr>
            <a:stCxn id="207" idx="6"/>
          </p:cNvCxnSpPr>
          <p:nvPr/>
        </p:nvCxnSpPr>
        <p:spPr>
          <a:xfrm flipH="1" rot="10800000">
            <a:off x="3516285" y="2869183"/>
            <a:ext cx="399900" cy="362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0" name="Google Shape;210;p18"/>
          <p:cNvCxnSpPr/>
          <p:nvPr/>
        </p:nvCxnSpPr>
        <p:spPr>
          <a:xfrm flipH="1" rot="10800000">
            <a:off x="3474559" y="2869161"/>
            <a:ext cx="441600" cy="1126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1" name="Google Shape;211;p18"/>
          <p:cNvSpPr/>
          <p:nvPr/>
        </p:nvSpPr>
        <p:spPr>
          <a:xfrm>
            <a:off x="3914945" y="2736098"/>
            <a:ext cx="1733400" cy="253800"/>
          </a:xfrm>
          <a:prstGeom prst="rect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2" name="Google Shape;212;p18"/>
          <p:cNvSpPr txBox="1"/>
          <p:nvPr/>
        </p:nvSpPr>
        <p:spPr>
          <a:xfrm>
            <a:off x="3898376" y="2729681"/>
            <a:ext cx="36459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예측값과 실제값의 차이   </a:t>
            </a:r>
            <a:r>
              <a:rPr b="1" lang="ko-KR" sz="13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= “err” </a:t>
            </a:r>
            <a:r>
              <a:rPr lang="ko-KR" sz="1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라고 하자.</a:t>
            </a:r>
            <a:endParaRPr b="1" sz="13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8"/>
          <p:cNvSpPr txBox="1"/>
          <p:nvPr/>
        </p:nvSpPr>
        <p:spPr>
          <a:xfrm>
            <a:off x="3898375" y="3186875"/>
            <a:ext cx="47142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모든 데이터에 대해 err값을 계산해 평균 값 = </a:t>
            </a:r>
            <a:r>
              <a:rPr b="1" lang="ko-KR" sz="1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“Cost”</a:t>
            </a:r>
            <a:endParaRPr b="1"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(단, 그냥 합하면 +,- 상쇄되니까</a:t>
            </a:r>
            <a:endParaRPr sz="11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제곱하든, 절대값하든 상쇄요소 제거 후, 평균)</a:t>
            </a:r>
            <a:endParaRPr sz="11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4" name="Google Shape;214;p18"/>
          <p:cNvSpPr txBox="1"/>
          <p:nvPr/>
        </p:nvSpPr>
        <p:spPr>
          <a:xfrm>
            <a:off x="3916175" y="4063825"/>
            <a:ext cx="32748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Linear Regression의 </a:t>
            </a:r>
            <a:br>
              <a:rPr lang="ko-KR"/>
            </a:br>
            <a:r>
              <a:rPr lang="ko-KR"/>
              <a:t>cost Function</a:t>
            </a:r>
            <a:endParaRPr/>
          </a:p>
        </p:txBody>
      </p:sp>
      <p:pic>
        <p:nvPicPr>
          <p:cNvPr id="215" name="Google Shape;2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9075" y="3987625"/>
            <a:ext cx="1994926" cy="7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8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17" name="Google Shape;217;p18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223" name="Google Shape;223;p1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grpSp>
        <p:nvGrpSpPr>
          <p:cNvPr id="224" name="Google Shape;224;p19"/>
          <p:cNvGrpSpPr/>
          <p:nvPr/>
        </p:nvGrpSpPr>
        <p:grpSpPr>
          <a:xfrm>
            <a:off x="550033" y="2402405"/>
            <a:ext cx="3501553" cy="2420191"/>
            <a:chOff x="3375444" y="3268482"/>
            <a:chExt cx="4668738" cy="3226922"/>
          </a:xfrm>
        </p:grpSpPr>
        <p:pic>
          <p:nvPicPr>
            <p:cNvPr id="225" name="Google Shape;225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5444" y="3268482"/>
              <a:ext cx="4668738" cy="32269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6" name="Google Shape;226;p19"/>
            <p:cNvCxnSpPr/>
            <p:nvPr/>
          </p:nvCxnSpPr>
          <p:spPr>
            <a:xfrm>
              <a:off x="4358975" y="3911050"/>
              <a:ext cx="3255600" cy="1813500"/>
            </a:xfrm>
            <a:prstGeom prst="straightConnector1">
              <a:avLst/>
            </a:prstGeom>
            <a:noFill/>
            <a:ln cap="flat" cmpd="sng" w="28575">
              <a:solidFill>
                <a:srgbClr val="00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7" name="Google Shape;227;p19"/>
          <p:cNvSpPr txBox="1"/>
          <p:nvPr/>
        </p:nvSpPr>
        <p:spPr>
          <a:xfrm>
            <a:off x="469676" y="2034875"/>
            <a:ext cx="58950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Step 2. 결정된 첫번째 Hypothesis에 대한 “ </a:t>
            </a:r>
            <a:r>
              <a:rPr b="1" lang="ko-KR" sz="1400" u="sng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첫번째 Cost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” 를</a:t>
            </a:r>
            <a:r>
              <a:rPr lang="ko-KR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확인한다.</a:t>
            </a:r>
            <a:r>
              <a:rPr lang="ko-KR" sz="1400">
                <a:solidFill>
                  <a:srgbClr val="595959"/>
                </a:solidFill>
                <a:latin typeface="Nanum Gothic"/>
                <a:ea typeface="Nanum Gothic"/>
                <a:cs typeface="Nanum Gothic"/>
                <a:sym typeface="Nanum Gothic"/>
              </a:rPr>
              <a:t>  </a:t>
            </a:r>
            <a:endParaRPr b="1"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9"/>
          <p:cNvSpPr/>
          <p:nvPr/>
        </p:nvSpPr>
        <p:spPr>
          <a:xfrm>
            <a:off x="3357885" y="3150283"/>
            <a:ext cx="158400" cy="162000"/>
          </a:xfrm>
          <a:prstGeom prst="ellipse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9" name="Google Shape;229;p19"/>
          <p:cNvSpPr/>
          <p:nvPr/>
        </p:nvSpPr>
        <p:spPr>
          <a:xfrm>
            <a:off x="3357885" y="3980103"/>
            <a:ext cx="158400" cy="162000"/>
          </a:xfrm>
          <a:prstGeom prst="ellipse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30" name="Google Shape;230;p19"/>
          <p:cNvCxnSpPr>
            <a:stCxn id="228" idx="4"/>
            <a:endCxn id="229" idx="0"/>
          </p:cNvCxnSpPr>
          <p:nvPr/>
        </p:nvCxnSpPr>
        <p:spPr>
          <a:xfrm>
            <a:off x="3437085" y="3312283"/>
            <a:ext cx="0" cy="667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1" name="Google Shape;231;p19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32" name="Google Shape;232;p19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3" name="Google Shape;233;p19"/>
          <p:cNvCxnSpPr/>
          <p:nvPr/>
        </p:nvCxnSpPr>
        <p:spPr>
          <a:xfrm rot="10800000">
            <a:off x="6431498" y="2548391"/>
            <a:ext cx="0" cy="191910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34" name="Google Shape;234;p19"/>
          <p:cNvCxnSpPr/>
          <p:nvPr/>
        </p:nvCxnSpPr>
        <p:spPr>
          <a:xfrm>
            <a:off x="6431498" y="4467491"/>
            <a:ext cx="2216700" cy="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35" name="Google Shape;235;p19"/>
          <p:cNvSpPr txBox="1"/>
          <p:nvPr/>
        </p:nvSpPr>
        <p:spPr>
          <a:xfrm>
            <a:off x="8061526" y="4511425"/>
            <a:ext cx="714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Weight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9"/>
          <p:cNvSpPr/>
          <p:nvPr/>
        </p:nvSpPr>
        <p:spPr>
          <a:xfrm>
            <a:off x="6509631" y="815358"/>
            <a:ext cx="1955100" cy="3570900"/>
          </a:xfrm>
          <a:prstGeom prst="arc">
            <a:avLst>
              <a:gd fmla="val 426370" name="adj1"/>
              <a:gd fmla="val 10355379" name="adj2"/>
            </a:avLst>
          </a:prstGeom>
          <a:noFill/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7" name="Google Shape;237;p19"/>
          <p:cNvSpPr txBox="1"/>
          <p:nvPr/>
        </p:nvSpPr>
        <p:spPr>
          <a:xfrm>
            <a:off x="5845004" y="2567150"/>
            <a:ext cx="58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Cost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9"/>
          <p:cNvSpPr/>
          <p:nvPr/>
        </p:nvSpPr>
        <p:spPr>
          <a:xfrm>
            <a:off x="4531850" y="2910025"/>
            <a:ext cx="915600" cy="45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9"/>
          <p:cNvSpPr txBox="1"/>
          <p:nvPr/>
        </p:nvSpPr>
        <p:spPr>
          <a:xfrm>
            <a:off x="3868675" y="3440325"/>
            <a:ext cx="25629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Hypothesis에 </a:t>
            </a:r>
            <a:br>
              <a:rPr b="1" lang="ko-KR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대한 Cost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245" name="Google Shape;245;p2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246" name="Google Shape;246;p20"/>
          <p:cNvSpPr/>
          <p:nvPr/>
        </p:nvSpPr>
        <p:spPr>
          <a:xfrm>
            <a:off x="5221950" y="2516588"/>
            <a:ext cx="2499000" cy="1400850"/>
          </a:xfrm>
          <a:custGeom>
            <a:rect b="b" l="l" r="r" t="t"/>
            <a:pathLst>
              <a:path extrusionOk="0" h="74712" w="109967">
                <a:moveTo>
                  <a:pt x="0" y="598"/>
                </a:moveTo>
                <a:cubicBezTo>
                  <a:pt x="9463" y="12949"/>
                  <a:pt x="38448" y="74806"/>
                  <a:pt x="56776" y="74706"/>
                </a:cubicBezTo>
                <a:cubicBezTo>
                  <a:pt x="75104" y="74606"/>
                  <a:pt x="101102" y="12451"/>
                  <a:pt x="109967" y="0"/>
                </a:cubicBezTo>
              </a:path>
            </a:pathLst>
          </a:custGeom>
          <a:solidFill>
            <a:srgbClr val="EA9999"/>
          </a:solidFill>
          <a:ln cap="flat" cmpd="sng" w="19050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7" name="Google Shape;247;p20"/>
          <p:cNvSpPr txBox="1"/>
          <p:nvPr/>
        </p:nvSpPr>
        <p:spPr>
          <a:xfrm>
            <a:off x="5597550" y="2756419"/>
            <a:ext cx="1608000" cy="17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. C1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latin typeface="Nanum Gothic"/>
                <a:ea typeface="Nanum Gothic"/>
                <a:cs typeface="Nanum Gothic"/>
                <a:sym typeface="Nanum Gothic"/>
              </a:rPr>
              <a:t>          .</a:t>
            </a: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 C2</a:t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latin typeface="Nanum Gothic"/>
                <a:ea typeface="Nanum Gothic"/>
                <a:cs typeface="Nanum Gothic"/>
                <a:sym typeface="Nanum Gothic"/>
              </a:rPr>
              <a:t>               </a:t>
            </a: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   . Cn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8" name="Google Shape;248;p20"/>
          <p:cNvSpPr txBox="1"/>
          <p:nvPr/>
        </p:nvSpPr>
        <p:spPr>
          <a:xfrm>
            <a:off x="592983" y="1995544"/>
            <a:ext cx="36459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모든 Hypothesis는 자신의 Cost를 갖고 있다!</a:t>
            </a:r>
            <a:endParaRPr b="1" sz="1400">
              <a:highlight>
                <a:srgbClr val="FFF2CC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9" name="Google Shape;249;p20"/>
          <p:cNvSpPr/>
          <p:nvPr/>
        </p:nvSpPr>
        <p:spPr>
          <a:xfrm>
            <a:off x="1224806" y="2695894"/>
            <a:ext cx="672300" cy="21516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0"/>
          <p:cNvSpPr/>
          <p:nvPr/>
        </p:nvSpPr>
        <p:spPr>
          <a:xfrm>
            <a:off x="2653556" y="2695894"/>
            <a:ext cx="672300" cy="2151600"/>
          </a:xfrm>
          <a:prstGeom prst="ellipse">
            <a:avLst/>
          </a:prstGeom>
          <a:solidFill>
            <a:srgbClr val="EA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0"/>
          <p:cNvSpPr txBox="1"/>
          <p:nvPr/>
        </p:nvSpPr>
        <p:spPr>
          <a:xfrm>
            <a:off x="1368450" y="2870719"/>
            <a:ext cx="419100" cy="17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H1</a:t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H2</a:t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…</a:t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Hn</a:t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2797200" y="2870719"/>
            <a:ext cx="419100" cy="17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C1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C2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…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Cn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253" name="Google Shape;253;p20"/>
          <p:cNvCxnSpPr/>
          <p:nvPr/>
        </p:nvCxnSpPr>
        <p:spPr>
          <a:xfrm>
            <a:off x="1905000" y="2843813"/>
            <a:ext cx="773400" cy="0"/>
          </a:xfrm>
          <a:prstGeom prst="straightConnector1">
            <a:avLst/>
          </a:prstGeom>
          <a:noFill/>
          <a:ln cap="flat" cmpd="sng" w="28575">
            <a:solidFill>
              <a:srgbClr val="44546A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4" name="Google Shape;254;p20"/>
          <p:cNvSpPr/>
          <p:nvPr/>
        </p:nvSpPr>
        <p:spPr>
          <a:xfrm>
            <a:off x="4541456" y="4029394"/>
            <a:ext cx="3526800" cy="760500"/>
          </a:xfrm>
          <a:prstGeom prst="parallelogram">
            <a:avLst>
              <a:gd fmla="val 98857" name="adj"/>
            </a:avLst>
          </a:prstGeom>
          <a:solidFill>
            <a:srgbClr val="CFE2F3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0"/>
          <p:cNvSpPr/>
          <p:nvPr/>
        </p:nvSpPr>
        <p:spPr>
          <a:xfrm>
            <a:off x="5210739" y="2377093"/>
            <a:ext cx="2510100" cy="253800"/>
          </a:xfrm>
          <a:prstGeom prst="ellipse">
            <a:avLst/>
          </a:prstGeom>
          <a:solidFill>
            <a:srgbClr val="F4CCCC"/>
          </a:solidFill>
          <a:ln cap="flat" cmpd="sng" w="2857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0"/>
          <p:cNvSpPr txBox="1"/>
          <p:nvPr/>
        </p:nvSpPr>
        <p:spPr>
          <a:xfrm>
            <a:off x="5380425" y="4314769"/>
            <a:ext cx="1892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  . H1   . H2  . Hn</a:t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257" name="Google Shape;257;p20"/>
          <p:cNvCxnSpPr/>
          <p:nvPr/>
        </p:nvCxnSpPr>
        <p:spPr>
          <a:xfrm flipH="1" rot="10800000">
            <a:off x="6179195" y="3456866"/>
            <a:ext cx="18600" cy="1009500"/>
          </a:xfrm>
          <a:prstGeom prst="straightConnector1">
            <a:avLst/>
          </a:prstGeom>
          <a:noFill/>
          <a:ln cap="flat" cmpd="sng" w="28575">
            <a:solidFill>
              <a:srgbClr val="44546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20"/>
          <p:cNvCxnSpPr/>
          <p:nvPr/>
        </p:nvCxnSpPr>
        <p:spPr>
          <a:xfrm flipH="1" rot="10800000">
            <a:off x="6615169" y="3695616"/>
            <a:ext cx="13800" cy="758400"/>
          </a:xfrm>
          <a:prstGeom prst="straightConnector1">
            <a:avLst/>
          </a:prstGeom>
          <a:noFill/>
          <a:ln cap="flat" cmpd="sng" w="28575">
            <a:solidFill>
              <a:srgbClr val="44546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9" name="Google Shape;259;p20"/>
          <p:cNvCxnSpPr/>
          <p:nvPr/>
        </p:nvCxnSpPr>
        <p:spPr>
          <a:xfrm flipH="1" rot="10800000">
            <a:off x="5688093" y="3086877"/>
            <a:ext cx="11100" cy="1356000"/>
          </a:xfrm>
          <a:prstGeom prst="straightConnector1">
            <a:avLst/>
          </a:prstGeom>
          <a:noFill/>
          <a:ln cap="flat" cmpd="sng" w="28575">
            <a:solidFill>
              <a:srgbClr val="44546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0" name="Google Shape;260;p20"/>
          <p:cNvCxnSpPr/>
          <p:nvPr/>
        </p:nvCxnSpPr>
        <p:spPr>
          <a:xfrm>
            <a:off x="3827006" y="3637931"/>
            <a:ext cx="565800" cy="6000"/>
          </a:xfrm>
          <a:prstGeom prst="straightConnector1">
            <a:avLst/>
          </a:prstGeom>
          <a:noFill/>
          <a:ln cap="flat" cmpd="sng" w="76200">
            <a:solidFill>
              <a:srgbClr val="44546A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61" name="Google Shape;261;p20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0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268" name="Google Shape;268;p2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269" name="Google Shape;269;p21"/>
          <p:cNvSpPr/>
          <p:nvPr/>
        </p:nvSpPr>
        <p:spPr>
          <a:xfrm>
            <a:off x="5221950" y="2516588"/>
            <a:ext cx="2499000" cy="1400850"/>
          </a:xfrm>
          <a:custGeom>
            <a:rect b="b" l="l" r="r" t="t"/>
            <a:pathLst>
              <a:path extrusionOk="0" h="74712" w="109967">
                <a:moveTo>
                  <a:pt x="0" y="598"/>
                </a:moveTo>
                <a:cubicBezTo>
                  <a:pt x="9463" y="12949"/>
                  <a:pt x="38448" y="74806"/>
                  <a:pt x="56776" y="74706"/>
                </a:cubicBezTo>
                <a:cubicBezTo>
                  <a:pt x="75104" y="74606"/>
                  <a:pt x="101102" y="12451"/>
                  <a:pt x="109967" y="0"/>
                </a:cubicBezTo>
              </a:path>
            </a:pathLst>
          </a:custGeom>
          <a:solidFill>
            <a:srgbClr val="EA9999"/>
          </a:solidFill>
          <a:ln cap="flat" cmpd="sng" w="19050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0" name="Google Shape;270;p21"/>
          <p:cNvSpPr txBox="1"/>
          <p:nvPr/>
        </p:nvSpPr>
        <p:spPr>
          <a:xfrm>
            <a:off x="5597550" y="2756419"/>
            <a:ext cx="1608000" cy="17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. C1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latin typeface="Nanum Gothic"/>
                <a:ea typeface="Nanum Gothic"/>
                <a:cs typeface="Nanum Gothic"/>
                <a:sym typeface="Nanum Gothic"/>
              </a:rPr>
              <a:t>          .</a:t>
            </a: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 C2</a:t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latin typeface="Nanum Gothic"/>
                <a:ea typeface="Nanum Gothic"/>
                <a:cs typeface="Nanum Gothic"/>
                <a:sym typeface="Nanum Gothic"/>
              </a:rPr>
              <a:t>               </a:t>
            </a: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   . Cn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1" name="Google Shape;271;p21"/>
          <p:cNvSpPr txBox="1"/>
          <p:nvPr/>
        </p:nvSpPr>
        <p:spPr>
          <a:xfrm>
            <a:off x="592983" y="1938394"/>
            <a:ext cx="36459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모든 Weights는 자신의 Cost를 갖고 있다!</a:t>
            </a:r>
            <a:endParaRPr b="1" sz="1400">
              <a:highlight>
                <a:srgbClr val="FFF2CC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2" name="Google Shape;272;p21"/>
          <p:cNvSpPr/>
          <p:nvPr/>
        </p:nvSpPr>
        <p:spPr>
          <a:xfrm>
            <a:off x="1224806" y="2695894"/>
            <a:ext cx="672300" cy="21516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1"/>
          <p:cNvSpPr/>
          <p:nvPr/>
        </p:nvSpPr>
        <p:spPr>
          <a:xfrm>
            <a:off x="2653556" y="2695894"/>
            <a:ext cx="672300" cy="2151600"/>
          </a:xfrm>
          <a:prstGeom prst="ellipse">
            <a:avLst/>
          </a:prstGeom>
          <a:solidFill>
            <a:srgbClr val="EA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 txBox="1"/>
          <p:nvPr/>
        </p:nvSpPr>
        <p:spPr>
          <a:xfrm>
            <a:off x="1324440" y="2871049"/>
            <a:ext cx="507000" cy="20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Ws1</a:t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Ws2</a:t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…</a:t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Wsn</a:t>
            </a:r>
            <a:endParaRPr b="1" sz="14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5" name="Google Shape;275;p21"/>
          <p:cNvSpPr txBox="1"/>
          <p:nvPr/>
        </p:nvSpPr>
        <p:spPr>
          <a:xfrm>
            <a:off x="2797200" y="2870719"/>
            <a:ext cx="419100" cy="17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C1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C2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…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Cn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276" name="Google Shape;276;p21"/>
          <p:cNvCxnSpPr/>
          <p:nvPr/>
        </p:nvCxnSpPr>
        <p:spPr>
          <a:xfrm>
            <a:off x="1905000" y="2843813"/>
            <a:ext cx="773400" cy="0"/>
          </a:xfrm>
          <a:prstGeom prst="straightConnector1">
            <a:avLst/>
          </a:prstGeom>
          <a:noFill/>
          <a:ln cap="flat" cmpd="sng" w="28575">
            <a:solidFill>
              <a:srgbClr val="44546A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7" name="Google Shape;277;p21"/>
          <p:cNvSpPr/>
          <p:nvPr/>
        </p:nvSpPr>
        <p:spPr>
          <a:xfrm>
            <a:off x="4541456" y="4029394"/>
            <a:ext cx="3526800" cy="760500"/>
          </a:xfrm>
          <a:prstGeom prst="parallelogram">
            <a:avLst>
              <a:gd fmla="val 98857" name="adj"/>
            </a:avLst>
          </a:prstGeom>
          <a:solidFill>
            <a:srgbClr val="CFE2F3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/>
          <p:nvPr/>
        </p:nvSpPr>
        <p:spPr>
          <a:xfrm>
            <a:off x="5210739" y="2377093"/>
            <a:ext cx="2510100" cy="253800"/>
          </a:xfrm>
          <a:prstGeom prst="ellipse">
            <a:avLst/>
          </a:prstGeom>
          <a:solidFill>
            <a:srgbClr val="F4CCCC"/>
          </a:solidFill>
          <a:ln cap="flat" cmpd="sng" w="2857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 txBox="1"/>
          <p:nvPr/>
        </p:nvSpPr>
        <p:spPr>
          <a:xfrm>
            <a:off x="5380425" y="4314769"/>
            <a:ext cx="1892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  . </a:t>
            </a:r>
            <a:r>
              <a:rPr b="1" lang="ko-KR" sz="10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Ws1</a:t>
            </a: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 . </a:t>
            </a:r>
            <a:r>
              <a:rPr b="1" lang="ko-KR" sz="9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Ws2</a:t>
            </a: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. </a:t>
            </a:r>
            <a:r>
              <a:rPr b="1" lang="ko-KR" sz="10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Wsn</a:t>
            </a:r>
            <a:endParaRPr b="1" sz="10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280" name="Google Shape;280;p21"/>
          <p:cNvCxnSpPr/>
          <p:nvPr/>
        </p:nvCxnSpPr>
        <p:spPr>
          <a:xfrm flipH="1" rot="10800000">
            <a:off x="6179195" y="3456866"/>
            <a:ext cx="18600" cy="1009500"/>
          </a:xfrm>
          <a:prstGeom prst="straightConnector1">
            <a:avLst/>
          </a:prstGeom>
          <a:noFill/>
          <a:ln cap="flat" cmpd="sng" w="28575">
            <a:solidFill>
              <a:srgbClr val="44546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Google Shape;281;p21"/>
          <p:cNvCxnSpPr/>
          <p:nvPr/>
        </p:nvCxnSpPr>
        <p:spPr>
          <a:xfrm flipH="1" rot="10800000">
            <a:off x="6615169" y="3695616"/>
            <a:ext cx="13800" cy="758400"/>
          </a:xfrm>
          <a:prstGeom prst="straightConnector1">
            <a:avLst/>
          </a:prstGeom>
          <a:noFill/>
          <a:ln cap="flat" cmpd="sng" w="28575">
            <a:solidFill>
              <a:srgbClr val="44546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Google Shape;282;p21"/>
          <p:cNvCxnSpPr/>
          <p:nvPr/>
        </p:nvCxnSpPr>
        <p:spPr>
          <a:xfrm flipH="1" rot="10800000">
            <a:off x="5688093" y="3086877"/>
            <a:ext cx="11100" cy="1356000"/>
          </a:xfrm>
          <a:prstGeom prst="straightConnector1">
            <a:avLst/>
          </a:prstGeom>
          <a:noFill/>
          <a:ln cap="flat" cmpd="sng" w="28575">
            <a:solidFill>
              <a:srgbClr val="44546A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3" name="Google Shape;283;p21"/>
          <p:cNvCxnSpPr/>
          <p:nvPr/>
        </p:nvCxnSpPr>
        <p:spPr>
          <a:xfrm>
            <a:off x="3827006" y="3637931"/>
            <a:ext cx="565800" cy="6000"/>
          </a:xfrm>
          <a:prstGeom prst="straightConnector1">
            <a:avLst/>
          </a:prstGeom>
          <a:noFill/>
          <a:ln cap="flat" cmpd="sng" w="76200">
            <a:solidFill>
              <a:srgbClr val="44546A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84" name="Google Shape;284;p21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1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291" name="Google Shape;291;p2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292" name="Google Shape;29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40" y="2329281"/>
            <a:ext cx="1555506" cy="1170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4" name="Google Shape;294;p22"/>
          <p:cNvCxnSpPr/>
          <p:nvPr/>
        </p:nvCxnSpPr>
        <p:spPr>
          <a:xfrm>
            <a:off x="1794151" y="2968311"/>
            <a:ext cx="368700" cy="2049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5" name="Google Shape;295;p22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6" name="Google Shape;296;p22"/>
          <p:cNvSpPr txBox="1"/>
          <p:nvPr/>
        </p:nvSpPr>
        <p:spPr>
          <a:xfrm>
            <a:off x="5419475" y="2150350"/>
            <a:ext cx="38418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그럼 이렇게 많은 선분 중에서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어떻게 적절한 H(x)를 찾을 수 있을까?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(어떻게 적절한 Wx+b를 찾을 수 있을까?)</a:t>
            </a:r>
            <a:endParaRPr sz="1600"/>
          </a:p>
        </p:txBody>
      </p:sp>
      <p:sp>
        <p:nvSpPr>
          <p:cNvPr id="297" name="Google Shape;297;p22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8" name="Google Shape;298;p22"/>
          <p:cNvCxnSpPr/>
          <p:nvPr/>
        </p:nvCxnSpPr>
        <p:spPr>
          <a:xfrm flipH="1" rot="10800000">
            <a:off x="2841594" y="2571756"/>
            <a:ext cx="2490600" cy="167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22"/>
          <p:cNvCxnSpPr/>
          <p:nvPr/>
        </p:nvCxnSpPr>
        <p:spPr>
          <a:xfrm>
            <a:off x="2825206" y="2784813"/>
            <a:ext cx="2441700" cy="13602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22"/>
          <p:cNvCxnSpPr/>
          <p:nvPr/>
        </p:nvCxnSpPr>
        <p:spPr>
          <a:xfrm>
            <a:off x="2702300" y="3505844"/>
            <a:ext cx="2613600" cy="819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22"/>
          <p:cNvCxnSpPr/>
          <p:nvPr/>
        </p:nvCxnSpPr>
        <p:spPr>
          <a:xfrm flipH="1" rot="10800000">
            <a:off x="2759656" y="2727456"/>
            <a:ext cx="2605500" cy="1286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22"/>
          <p:cNvCxnSpPr/>
          <p:nvPr/>
        </p:nvCxnSpPr>
        <p:spPr>
          <a:xfrm flipH="1" rot="10800000">
            <a:off x="2751463" y="2841981"/>
            <a:ext cx="2654400" cy="10080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22"/>
          <p:cNvCxnSpPr/>
          <p:nvPr/>
        </p:nvCxnSpPr>
        <p:spPr>
          <a:xfrm>
            <a:off x="2669525" y="3210888"/>
            <a:ext cx="2474700" cy="1024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22"/>
          <p:cNvCxnSpPr/>
          <p:nvPr/>
        </p:nvCxnSpPr>
        <p:spPr>
          <a:xfrm>
            <a:off x="2776044" y="3038819"/>
            <a:ext cx="2580900" cy="147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22"/>
          <p:cNvCxnSpPr/>
          <p:nvPr/>
        </p:nvCxnSpPr>
        <p:spPr>
          <a:xfrm>
            <a:off x="2759656" y="2694681"/>
            <a:ext cx="2597400" cy="614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22"/>
          <p:cNvCxnSpPr/>
          <p:nvPr/>
        </p:nvCxnSpPr>
        <p:spPr>
          <a:xfrm flipH="1" rot="10800000">
            <a:off x="3447913" y="3391225"/>
            <a:ext cx="1900800" cy="901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22"/>
          <p:cNvCxnSpPr/>
          <p:nvPr/>
        </p:nvCxnSpPr>
        <p:spPr>
          <a:xfrm>
            <a:off x="2702300" y="3104369"/>
            <a:ext cx="2589000" cy="745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22"/>
          <p:cNvCxnSpPr/>
          <p:nvPr/>
        </p:nvCxnSpPr>
        <p:spPr>
          <a:xfrm flipH="1" rot="10800000">
            <a:off x="4070619" y="2629150"/>
            <a:ext cx="852000" cy="1630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22"/>
          <p:cNvCxnSpPr/>
          <p:nvPr/>
        </p:nvCxnSpPr>
        <p:spPr>
          <a:xfrm>
            <a:off x="3030031" y="2604550"/>
            <a:ext cx="2335200" cy="360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" name="Google Shape;310;p22"/>
          <p:cNvSpPr txBox="1"/>
          <p:nvPr/>
        </p:nvSpPr>
        <p:spPr>
          <a:xfrm>
            <a:off x="5740175" y="4067725"/>
            <a:ext cx="34296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Cost가 낮은 방향으로 </a:t>
            </a:r>
            <a:br>
              <a:rPr b="1" lang="ko-KR" sz="1600"/>
            </a:br>
            <a:r>
              <a:rPr b="1" lang="ko-KR" sz="1600"/>
              <a:t>W와 b를 업데이트!</a:t>
            </a:r>
            <a:endParaRPr b="1"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316" name="Google Shape;316;p2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317" name="Google Shape;3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3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9" name="Google Shape;319;p23"/>
          <p:cNvSpPr txBox="1"/>
          <p:nvPr/>
        </p:nvSpPr>
        <p:spPr>
          <a:xfrm>
            <a:off x="4657475" y="2150350"/>
            <a:ext cx="36072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정리하면..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Hypothesis</a:t>
            </a:r>
            <a:br>
              <a:rPr lang="ko-KR" sz="1600"/>
            </a:br>
            <a:r>
              <a:rPr lang="ko-KR" sz="1600"/>
              <a:t>x와 y의 관계를 예측하기 위한 가설</a:t>
            </a:r>
            <a:br>
              <a:rPr lang="ko-KR" sz="1600"/>
            </a:b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Cost</a:t>
            </a:r>
            <a:br>
              <a:rPr lang="ko-KR" sz="1600"/>
            </a:br>
            <a:r>
              <a:rPr lang="ko-KR" sz="1500"/>
              <a:t>좋은 Hypothesis를 찾기 위한 척도(Criteria)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= 좋은 Weight를 찾기 위한 척도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= </a:t>
            </a:r>
            <a:r>
              <a:rPr b="1" lang="ko-KR" sz="1500"/>
              <a:t>Optimization(Learning)</a:t>
            </a:r>
            <a:r>
              <a:rPr lang="ko-KR" sz="1500"/>
              <a:t>을 위한 척도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20" name="Google Shape;320;p23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1" name="Google Shape;321;p23"/>
          <p:cNvCxnSpPr/>
          <p:nvPr/>
        </p:nvCxnSpPr>
        <p:spPr>
          <a:xfrm flipH="1" rot="10800000">
            <a:off x="1698594" y="2571756"/>
            <a:ext cx="2490600" cy="167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23"/>
          <p:cNvCxnSpPr/>
          <p:nvPr/>
        </p:nvCxnSpPr>
        <p:spPr>
          <a:xfrm>
            <a:off x="1682206" y="2784813"/>
            <a:ext cx="2441700" cy="13602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23"/>
          <p:cNvCxnSpPr/>
          <p:nvPr/>
        </p:nvCxnSpPr>
        <p:spPr>
          <a:xfrm>
            <a:off x="1559300" y="3505844"/>
            <a:ext cx="2613600" cy="819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23"/>
          <p:cNvCxnSpPr/>
          <p:nvPr/>
        </p:nvCxnSpPr>
        <p:spPr>
          <a:xfrm flipH="1" rot="10800000">
            <a:off x="1616656" y="2727456"/>
            <a:ext cx="2605500" cy="1286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23"/>
          <p:cNvCxnSpPr/>
          <p:nvPr/>
        </p:nvCxnSpPr>
        <p:spPr>
          <a:xfrm flipH="1" rot="10800000">
            <a:off x="1608463" y="2841981"/>
            <a:ext cx="2654400" cy="10080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23"/>
          <p:cNvCxnSpPr/>
          <p:nvPr/>
        </p:nvCxnSpPr>
        <p:spPr>
          <a:xfrm>
            <a:off x="1526525" y="3210888"/>
            <a:ext cx="2474700" cy="1024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23"/>
          <p:cNvCxnSpPr/>
          <p:nvPr/>
        </p:nvCxnSpPr>
        <p:spPr>
          <a:xfrm>
            <a:off x="1633044" y="3038819"/>
            <a:ext cx="2580900" cy="147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23"/>
          <p:cNvCxnSpPr/>
          <p:nvPr/>
        </p:nvCxnSpPr>
        <p:spPr>
          <a:xfrm>
            <a:off x="1616656" y="2694681"/>
            <a:ext cx="2597400" cy="6144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23"/>
          <p:cNvCxnSpPr/>
          <p:nvPr/>
        </p:nvCxnSpPr>
        <p:spPr>
          <a:xfrm flipH="1" rot="10800000">
            <a:off x="2304913" y="3391225"/>
            <a:ext cx="1900800" cy="9012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" name="Google Shape;330;p23"/>
          <p:cNvCxnSpPr/>
          <p:nvPr/>
        </p:nvCxnSpPr>
        <p:spPr>
          <a:xfrm>
            <a:off x="1559300" y="3104369"/>
            <a:ext cx="2589000" cy="745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23"/>
          <p:cNvCxnSpPr/>
          <p:nvPr/>
        </p:nvCxnSpPr>
        <p:spPr>
          <a:xfrm flipH="1" rot="10800000">
            <a:off x="2927619" y="2629150"/>
            <a:ext cx="852000" cy="16305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23"/>
          <p:cNvCxnSpPr/>
          <p:nvPr/>
        </p:nvCxnSpPr>
        <p:spPr>
          <a:xfrm>
            <a:off x="1887031" y="2604550"/>
            <a:ext cx="2335200" cy="3606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338" name="Google Shape;338;p2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339" name="Google Shape;3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58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4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41" name="Google Shape;341;p24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4"/>
          <p:cNvSpPr txBox="1"/>
          <p:nvPr/>
        </p:nvSpPr>
        <p:spPr>
          <a:xfrm>
            <a:off x="469670" y="2034881"/>
            <a:ext cx="42090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Step 1. </a:t>
            </a:r>
            <a:r>
              <a:rPr b="1" lang="ko-KR" sz="14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우선 “ </a:t>
            </a:r>
            <a:r>
              <a:rPr b="1" lang="ko-KR" sz="1400" u="sng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첫번째 Hypothesis</a:t>
            </a:r>
            <a:r>
              <a:rPr b="1" lang="ko-KR" sz="14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 ” 를 결정한다. </a:t>
            </a:r>
            <a:r>
              <a:rPr lang="ko-KR" sz="1400">
                <a:solidFill>
                  <a:srgbClr val="595959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b="1"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3" name="Google Shape;343;p24"/>
          <p:cNvCxnSpPr/>
          <p:nvPr/>
        </p:nvCxnSpPr>
        <p:spPr>
          <a:xfrm>
            <a:off x="1160031" y="2933288"/>
            <a:ext cx="2441700" cy="13602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4" name="Google Shape;344;p24"/>
          <p:cNvSpPr txBox="1"/>
          <p:nvPr/>
        </p:nvSpPr>
        <p:spPr>
          <a:xfrm>
            <a:off x="4657475" y="2150350"/>
            <a:ext cx="36072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Hypothesis</a:t>
            </a:r>
            <a:br>
              <a:rPr lang="ko-KR" sz="1600"/>
            </a:br>
            <a:r>
              <a:rPr lang="ko-KR" sz="1600"/>
              <a:t>x와 y의 관계를 예측하기 위한 가설</a:t>
            </a:r>
            <a:br>
              <a:rPr lang="ko-KR" sz="1600"/>
            </a:b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Cost</a:t>
            </a:r>
            <a:br>
              <a:rPr lang="ko-KR" sz="1600"/>
            </a:br>
            <a:r>
              <a:rPr lang="ko-KR" sz="1500"/>
              <a:t>좋은 Hypothesis를 찾기 위한 척도(Criteria)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= 좋은 Weight를 찾기 위한 척도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머신러</a:t>
            </a:r>
            <a:r>
              <a:rPr lang="ko-KR"/>
              <a:t>닝 학습방법</a:t>
            </a:r>
            <a:endParaRPr/>
          </a:p>
        </p:txBody>
      </p:sp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r>
              <a:rPr lang="ko-KR"/>
              <a:t>머신러</a:t>
            </a:r>
            <a:r>
              <a:rPr lang="ko-KR"/>
              <a:t>닝 학습방법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350" name="Google Shape;350;p2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grpSp>
        <p:nvGrpSpPr>
          <p:cNvPr id="351" name="Google Shape;351;p25"/>
          <p:cNvGrpSpPr/>
          <p:nvPr/>
        </p:nvGrpSpPr>
        <p:grpSpPr>
          <a:xfrm>
            <a:off x="550033" y="2402405"/>
            <a:ext cx="3501553" cy="2420191"/>
            <a:chOff x="3375444" y="3268482"/>
            <a:chExt cx="4668738" cy="3226922"/>
          </a:xfrm>
        </p:grpSpPr>
        <p:pic>
          <p:nvPicPr>
            <p:cNvPr id="352" name="Google Shape;352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5444" y="3268482"/>
              <a:ext cx="4668738" cy="32269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53" name="Google Shape;353;p25"/>
            <p:cNvCxnSpPr/>
            <p:nvPr/>
          </p:nvCxnSpPr>
          <p:spPr>
            <a:xfrm>
              <a:off x="4358975" y="3911050"/>
              <a:ext cx="3255600" cy="1813500"/>
            </a:xfrm>
            <a:prstGeom prst="straightConnector1">
              <a:avLst/>
            </a:prstGeom>
            <a:noFill/>
            <a:ln cap="flat" cmpd="sng" w="28575">
              <a:solidFill>
                <a:srgbClr val="00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54" name="Google Shape;354;p25"/>
          <p:cNvSpPr txBox="1"/>
          <p:nvPr/>
        </p:nvSpPr>
        <p:spPr>
          <a:xfrm>
            <a:off x="469676" y="2034875"/>
            <a:ext cx="58950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Step 2. 결정된 첫번째 Hypothesis에 대한 “ </a:t>
            </a:r>
            <a:r>
              <a:rPr b="1" lang="ko-KR" sz="1400" u="sng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첫번째 Cost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” 를</a:t>
            </a:r>
            <a:r>
              <a:rPr lang="ko-KR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확인한다.</a:t>
            </a:r>
            <a:r>
              <a:rPr lang="ko-KR" sz="1400">
                <a:solidFill>
                  <a:srgbClr val="595959"/>
                </a:solidFill>
                <a:latin typeface="Nanum Gothic"/>
                <a:ea typeface="Nanum Gothic"/>
                <a:cs typeface="Nanum Gothic"/>
                <a:sym typeface="Nanum Gothic"/>
              </a:rPr>
              <a:t>  </a:t>
            </a:r>
            <a:endParaRPr b="1"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25"/>
          <p:cNvSpPr/>
          <p:nvPr/>
        </p:nvSpPr>
        <p:spPr>
          <a:xfrm>
            <a:off x="3357885" y="3150283"/>
            <a:ext cx="158400" cy="162000"/>
          </a:xfrm>
          <a:prstGeom prst="ellipse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6" name="Google Shape;356;p25"/>
          <p:cNvSpPr/>
          <p:nvPr/>
        </p:nvSpPr>
        <p:spPr>
          <a:xfrm>
            <a:off x="3357885" y="3980103"/>
            <a:ext cx="158400" cy="162000"/>
          </a:xfrm>
          <a:prstGeom prst="ellipse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57" name="Google Shape;357;p25"/>
          <p:cNvCxnSpPr>
            <a:stCxn id="355" idx="4"/>
            <a:endCxn id="356" idx="0"/>
          </p:cNvCxnSpPr>
          <p:nvPr/>
        </p:nvCxnSpPr>
        <p:spPr>
          <a:xfrm>
            <a:off x="3437085" y="3312283"/>
            <a:ext cx="0" cy="667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8" name="Google Shape;358;p25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59" name="Google Shape;359;p25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0" name="Google Shape;360;p25"/>
          <p:cNvCxnSpPr/>
          <p:nvPr/>
        </p:nvCxnSpPr>
        <p:spPr>
          <a:xfrm rot="10800000">
            <a:off x="6431498" y="2548391"/>
            <a:ext cx="0" cy="191910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61" name="Google Shape;361;p25"/>
          <p:cNvCxnSpPr/>
          <p:nvPr/>
        </p:nvCxnSpPr>
        <p:spPr>
          <a:xfrm>
            <a:off x="6431498" y="4467491"/>
            <a:ext cx="2216700" cy="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62" name="Google Shape;362;p25"/>
          <p:cNvSpPr txBox="1"/>
          <p:nvPr/>
        </p:nvSpPr>
        <p:spPr>
          <a:xfrm>
            <a:off x="8061526" y="4511425"/>
            <a:ext cx="714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Weight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5"/>
          <p:cNvSpPr/>
          <p:nvPr/>
        </p:nvSpPr>
        <p:spPr>
          <a:xfrm>
            <a:off x="6509631" y="815358"/>
            <a:ext cx="1955100" cy="3570900"/>
          </a:xfrm>
          <a:prstGeom prst="arc">
            <a:avLst>
              <a:gd fmla="val 426370" name="adj1"/>
              <a:gd fmla="val 10355379" name="adj2"/>
            </a:avLst>
          </a:prstGeom>
          <a:noFill/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4" name="Google Shape;364;p25"/>
          <p:cNvSpPr txBox="1"/>
          <p:nvPr/>
        </p:nvSpPr>
        <p:spPr>
          <a:xfrm>
            <a:off x="5845004" y="2567150"/>
            <a:ext cx="58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Cost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25"/>
          <p:cNvSpPr/>
          <p:nvPr/>
        </p:nvSpPr>
        <p:spPr>
          <a:xfrm>
            <a:off x="4531850" y="2910025"/>
            <a:ext cx="915600" cy="45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5"/>
          <p:cNvSpPr txBox="1"/>
          <p:nvPr/>
        </p:nvSpPr>
        <p:spPr>
          <a:xfrm>
            <a:off x="3868675" y="3440325"/>
            <a:ext cx="25629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Hypothesis에 </a:t>
            </a:r>
            <a:br>
              <a:rPr b="1" lang="ko-KR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대한 Cost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372" name="Google Shape;372;p26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373" name="Google Shape;373;p26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4" name="Google Shape;374;p26"/>
          <p:cNvGrpSpPr/>
          <p:nvPr/>
        </p:nvGrpSpPr>
        <p:grpSpPr>
          <a:xfrm>
            <a:off x="509593" y="2703401"/>
            <a:ext cx="2630834" cy="1818370"/>
            <a:chOff x="3375444" y="3268482"/>
            <a:chExt cx="4668738" cy="3226922"/>
          </a:xfrm>
        </p:grpSpPr>
        <p:pic>
          <p:nvPicPr>
            <p:cNvPr id="375" name="Google Shape;375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5444" y="3268482"/>
              <a:ext cx="4668738" cy="32269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76" name="Google Shape;376;p26"/>
            <p:cNvCxnSpPr/>
            <p:nvPr/>
          </p:nvCxnSpPr>
          <p:spPr>
            <a:xfrm>
              <a:off x="4358975" y="3911050"/>
              <a:ext cx="3255600" cy="1813500"/>
            </a:xfrm>
            <a:prstGeom prst="straightConnector1">
              <a:avLst/>
            </a:prstGeom>
            <a:noFill/>
            <a:ln cap="flat" cmpd="sng" w="28575">
              <a:solidFill>
                <a:srgbClr val="00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7" name="Google Shape;377;p26"/>
          <p:cNvSpPr txBox="1"/>
          <p:nvPr/>
        </p:nvSpPr>
        <p:spPr>
          <a:xfrm>
            <a:off x="469669" y="2034881"/>
            <a:ext cx="54378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Step 3. “ </a:t>
            </a:r>
            <a:r>
              <a:rPr lang="ko-KR" sz="1400" u="sng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Cost가 낮아지는 방향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”으로 “ </a:t>
            </a:r>
            <a:r>
              <a:rPr b="1" lang="ko-KR" sz="1400" u="sng">
                <a:solidFill>
                  <a:srgbClr val="000000"/>
                </a:solidFill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Weights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” 를 Update한다.</a:t>
            </a:r>
            <a:r>
              <a:rPr lang="ko-KR" sz="1400">
                <a:solidFill>
                  <a:srgbClr val="595959"/>
                </a:solidFill>
                <a:latin typeface="Nanum Gothic"/>
                <a:ea typeface="Nanum Gothic"/>
                <a:cs typeface="Nanum Gothic"/>
                <a:sym typeface="Nanum Gothic"/>
              </a:rPr>
              <a:t>  </a:t>
            </a:r>
            <a:endParaRPr b="1"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8" name="Google Shape;378;p26"/>
          <p:cNvGrpSpPr/>
          <p:nvPr/>
        </p:nvGrpSpPr>
        <p:grpSpPr>
          <a:xfrm>
            <a:off x="3424243" y="2703401"/>
            <a:ext cx="2630834" cy="1818370"/>
            <a:chOff x="3375444" y="3268482"/>
            <a:chExt cx="4668738" cy="3226922"/>
          </a:xfrm>
        </p:grpSpPr>
        <p:pic>
          <p:nvPicPr>
            <p:cNvPr id="379" name="Google Shape;379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5444" y="3268482"/>
              <a:ext cx="4668738" cy="32269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0" name="Google Shape;380;p26"/>
            <p:cNvCxnSpPr/>
            <p:nvPr/>
          </p:nvCxnSpPr>
          <p:spPr>
            <a:xfrm>
              <a:off x="4248671" y="4693851"/>
              <a:ext cx="3373200" cy="116100"/>
            </a:xfrm>
            <a:prstGeom prst="straightConnector1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81" name="Google Shape;381;p26"/>
          <p:cNvGrpSpPr/>
          <p:nvPr/>
        </p:nvGrpSpPr>
        <p:grpSpPr>
          <a:xfrm>
            <a:off x="6281743" y="2703401"/>
            <a:ext cx="2630834" cy="1818370"/>
            <a:chOff x="3375444" y="3268482"/>
            <a:chExt cx="4668738" cy="3226922"/>
          </a:xfrm>
        </p:grpSpPr>
        <p:pic>
          <p:nvPicPr>
            <p:cNvPr id="382" name="Google Shape;382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5444" y="3268482"/>
              <a:ext cx="4668738" cy="32269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3" name="Google Shape;383;p26"/>
            <p:cNvCxnSpPr/>
            <p:nvPr/>
          </p:nvCxnSpPr>
          <p:spPr>
            <a:xfrm flipH="1" rot="10800000">
              <a:off x="4179600" y="3777713"/>
              <a:ext cx="3372900" cy="20793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384" name="Google Shape;384;p26"/>
          <p:cNvCxnSpPr/>
          <p:nvPr/>
        </p:nvCxnSpPr>
        <p:spPr>
          <a:xfrm>
            <a:off x="3116248" y="3612830"/>
            <a:ext cx="2835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85" name="Google Shape;385;p26"/>
          <p:cNvCxnSpPr/>
          <p:nvPr/>
        </p:nvCxnSpPr>
        <p:spPr>
          <a:xfrm>
            <a:off x="5981942" y="3612830"/>
            <a:ext cx="2835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6" name="Google Shape;386;p26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392" name="Google Shape;392;p27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393" name="Google Shape;393;p27"/>
          <p:cNvSpPr txBox="1"/>
          <p:nvPr/>
        </p:nvSpPr>
        <p:spPr>
          <a:xfrm>
            <a:off x="902975" y="1019023"/>
            <a:ext cx="70119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4" name="Google Shape;394;p27"/>
          <p:cNvGrpSpPr/>
          <p:nvPr/>
        </p:nvGrpSpPr>
        <p:grpSpPr>
          <a:xfrm>
            <a:off x="509593" y="2322401"/>
            <a:ext cx="2630834" cy="1818370"/>
            <a:chOff x="3375444" y="3268482"/>
            <a:chExt cx="4668738" cy="3226922"/>
          </a:xfrm>
        </p:grpSpPr>
        <p:pic>
          <p:nvPicPr>
            <p:cNvPr id="395" name="Google Shape;395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5444" y="3268482"/>
              <a:ext cx="4668738" cy="32269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96" name="Google Shape;396;p27"/>
            <p:cNvCxnSpPr/>
            <p:nvPr/>
          </p:nvCxnSpPr>
          <p:spPr>
            <a:xfrm>
              <a:off x="4358975" y="3911050"/>
              <a:ext cx="3255600" cy="1813500"/>
            </a:xfrm>
            <a:prstGeom prst="straightConnector1">
              <a:avLst/>
            </a:prstGeom>
            <a:noFill/>
            <a:ln cap="flat" cmpd="sng" w="28575">
              <a:solidFill>
                <a:srgbClr val="00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97" name="Google Shape;397;p27"/>
          <p:cNvSpPr txBox="1"/>
          <p:nvPr/>
        </p:nvSpPr>
        <p:spPr>
          <a:xfrm>
            <a:off x="469669" y="2034881"/>
            <a:ext cx="54378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Step 3. “ </a:t>
            </a:r>
            <a:r>
              <a:rPr lang="ko-KR" sz="1400" u="sng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Cost가 낮아지는 방향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”으로 “ </a:t>
            </a:r>
            <a:r>
              <a:rPr b="1" lang="ko-KR" sz="1400" u="sng">
                <a:solidFill>
                  <a:srgbClr val="000000"/>
                </a:solidFill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Weights</a:t>
            </a:r>
            <a:r>
              <a:rPr lang="ko-KR" sz="14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” 를 Update한다.</a:t>
            </a:r>
            <a:r>
              <a:rPr lang="ko-KR" sz="1400">
                <a:solidFill>
                  <a:srgbClr val="595959"/>
                </a:solidFill>
                <a:latin typeface="Nanum Gothic"/>
                <a:ea typeface="Nanum Gothic"/>
                <a:cs typeface="Nanum Gothic"/>
                <a:sym typeface="Nanum Gothic"/>
              </a:rPr>
              <a:t>  </a:t>
            </a:r>
            <a:endParaRPr b="1"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8" name="Google Shape;398;p27"/>
          <p:cNvGrpSpPr/>
          <p:nvPr/>
        </p:nvGrpSpPr>
        <p:grpSpPr>
          <a:xfrm>
            <a:off x="3424243" y="2322401"/>
            <a:ext cx="2630834" cy="1818370"/>
            <a:chOff x="3375444" y="3268482"/>
            <a:chExt cx="4668738" cy="3226922"/>
          </a:xfrm>
        </p:grpSpPr>
        <p:pic>
          <p:nvPicPr>
            <p:cNvPr id="399" name="Google Shape;399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5444" y="3268482"/>
              <a:ext cx="4668738" cy="32269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00" name="Google Shape;400;p27"/>
            <p:cNvCxnSpPr/>
            <p:nvPr/>
          </p:nvCxnSpPr>
          <p:spPr>
            <a:xfrm>
              <a:off x="4248671" y="4693851"/>
              <a:ext cx="3373200" cy="116100"/>
            </a:xfrm>
            <a:prstGeom prst="straightConnector1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01" name="Google Shape;401;p27"/>
          <p:cNvGrpSpPr/>
          <p:nvPr/>
        </p:nvGrpSpPr>
        <p:grpSpPr>
          <a:xfrm>
            <a:off x="6281743" y="2322401"/>
            <a:ext cx="2630834" cy="1818370"/>
            <a:chOff x="3375444" y="3268482"/>
            <a:chExt cx="4668738" cy="3226922"/>
          </a:xfrm>
        </p:grpSpPr>
        <p:pic>
          <p:nvPicPr>
            <p:cNvPr id="402" name="Google Shape;402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5444" y="3268482"/>
              <a:ext cx="4668738" cy="32269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03" name="Google Shape;403;p27"/>
            <p:cNvCxnSpPr/>
            <p:nvPr/>
          </p:nvCxnSpPr>
          <p:spPr>
            <a:xfrm flipH="1" rot="10800000">
              <a:off x="4179600" y="3777713"/>
              <a:ext cx="3372900" cy="20793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404" name="Google Shape;404;p27"/>
          <p:cNvCxnSpPr/>
          <p:nvPr/>
        </p:nvCxnSpPr>
        <p:spPr>
          <a:xfrm>
            <a:off x="3116248" y="3231830"/>
            <a:ext cx="2835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5" name="Google Shape;405;p27"/>
          <p:cNvCxnSpPr/>
          <p:nvPr/>
        </p:nvCxnSpPr>
        <p:spPr>
          <a:xfrm>
            <a:off x="5981942" y="3231830"/>
            <a:ext cx="2835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06" name="Google Shape;406;p27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07" name="Google Shape;407;p27"/>
          <p:cNvSpPr txBox="1"/>
          <p:nvPr/>
        </p:nvSpPr>
        <p:spPr>
          <a:xfrm>
            <a:off x="2616425" y="4295525"/>
            <a:ext cx="43764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3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Optimization</a:t>
            </a:r>
            <a:endParaRPr b="1" sz="2300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413" name="Google Shape;413;p2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414" name="Google Shape;414;p28"/>
          <p:cNvSpPr txBox="1"/>
          <p:nvPr/>
        </p:nvSpPr>
        <p:spPr>
          <a:xfrm>
            <a:off x="631375" y="138514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ko-KR" sz="1500">
                <a:latin typeface="Lora"/>
                <a:ea typeface="Lora"/>
                <a:cs typeface="Lora"/>
                <a:sym typeface="Lora"/>
              </a:rPr>
              <a:t>“Gradient Descent”</a:t>
            </a:r>
            <a:endParaRPr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15" name="Google Shape;415;p28"/>
          <p:cNvSpPr txBox="1"/>
          <p:nvPr/>
        </p:nvSpPr>
        <p:spPr>
          <a:xfrm>
            <a:off x="565788" y="87067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Optimization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28"/>
          <p:cNvSpPr/>
          <p:nvPr/>
        </p:nvSpPr>
        <p:spPr>
          <a:xfrm>
            <a:off x="1747531" y="2261549"/>
            <a:ext cx="2748900" cy="1540935"/>
          </a:xfrm>
          <a:custGeom>
            <a:rect b="b" l="l" r="r" t="t"/>
            <a:pathLst>
              <a:path extrusionOk="0" h="74712" w="109967">
                <a:moveTo>
                  <a:pt x="0" y="598"/>
                </a:moveTo>
                <a:cubicBezTo>
                  <a:pt x="9463" y="12949"/>
                  <a:pt x="38448" y="74806"/>
                  <a:pt x="56776" y="74706"/>
                </a:cubicBezTo>
                <a:cubicBezTo>
                  <a:pt x="75104" y="74606"/>
                  <a:pt x="101102" y="12451"/>
                  <a:pt x="109967" y="0"/>
                </a:cubicBezTo>
              </a:path>
            </a:pathLst>
          </a:custGeom>
          <a:solidFill>
            <a:srgbClr val="EA9999"/>
          </a:solidFill>
          <a:ln cap="flat" cmpd="sng" w="19050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7" name="Google Shape;417;p28"/>
          <p:cNvSpPr txBox="1"/>
          <p:nvPr/>
        </p:nvSpPr>
        <p:spPr>
          <a:xfrm>
            <a:off x="2160691" y="2525363"/>
            <a:ext cx="1768800" cy="18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. C1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latin typeface="Nanum Gothic"/>
                <a:ea typeface="Nanum Gothic"/>
                <a:cs typeface="Nanum Gothic"/>
                <a:sym typeface="Nanum Gothic"/>
              </a:rPr>
              <a:t>          .</a:t>
            </a: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 C2</a:t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latin typeface="Nanum Gothic"/>
                <a:ea typeface="Nanum Gothic"/>
                <a:cs typeface="Nanum Gothic"/>
                <a:sym typeface="Nanum Gothic"/>
              </a:rPr>
              <a:t>               </a:t>
            </a: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   . Cn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8" name="Google Shape;418;p28"/>
          <p:cNvSpPr/>
          <p:nvPr/>
        </p:nvSpPr>
        <p:spPr>
          <a:xfrm>
            <a:off x="998988" y="3925636"/>
            <a:ext cx="3879600" cy="836700"/>
          </a:xfrm>
          <a:prstGeom prst="parallelogram">
            <a:avLst>
              <a:gd fmla="val 98857" name="adj"/>
            </a:avLst>
          </a:prstGeom>
          <a:solidFill>
            <a:srgbClr val="CFE2F3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8"/>
          <p:cNvSpPr/>
          <p:nvPr/>
        </p:nvSpPr>
        <p:spPr>
          <a:xfrm>
            <a:off x="1735198" y="2108105"/>
            <a:ext cx="2761200" cy="279300"/>
          </a:xfrm>
          <a:prstGeom prst="ellipse">
            <a:avLst/>
          </a:prstGeom>
          <a:solidFill>
            <a:srgbClr val="F4CCCC"/>
          </a:solidFill>
          <a:ln cap="flat" cmpd="sng" w="2857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8"/>
          <p:cNvSpPr txBox="1"/>
          <p:nvPr/>
        </p:nvSpPr>
        <p:spPr>
          <a:xfrm>
            <a:off x="1921853" y="4239548"/>
            <a:ext cx="20814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  . </a:t>
            </a:r>
            <a:r>
              <a:rPr b="1" lang="ko-KR" sz="10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Ws1</a:t>
            </a: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 . </a:t>
            </a:r>
            <a:r>
              <a:rPr b="1" lang="ko-KR" sz="9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Ws2</a:t>
            </a: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. </a:t>
            </a:r>
            <a:r>
              <a:rPr b="1" lang="ko-KR" sz="10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Wsn</a:t>
            </a:r>
            <a:endParaRPr b="1" sz="10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421" name="Google Shape;421;p28"/>
          <p:cNvCxnSpPr/>
          <p:nvPr/>
        </p:nvCxnSpPr>
        <p:spPr>
          <a:xfrm>
            <a:off x="2296225" y="2784938"/>
            <a:ext cx="417900" cy="3933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2" name="Google Shape;422;p28"/>
          <p:cNvCxnSpPr/>
          <p:nvPr/>
        </p:nvCxnSpPr>
        <p:spPr>
          <a:xfrm>
            <a:off x="2836150" y="3218775"/>
            <a:ext cx="287400" cy="1641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3" name="Google Shape;423;p28"/>
          <p:cNvCxnSpPr/>
          <p:nvPr/>
        </p:nvCxnSpPr>
        <p:spPr>
          <a:xfrm>
            <a:off x="2296225" y="4480594"/>
            <a:ext cx="393300" cy="60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4" name="Google Shape;424;p28"/>
          <p:cNvCxnSpPr/>
          <p:nvPr/>
        </p:nvCxnSpPr>
        <p:spPr>
          <a:xfrm>
            <a:off x="2810575" y="4480594"/>
            <a:ext cx="321300" cy="870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5" name="Google Shape;425;p28"/>
          <p:cNvSpPr txBox="1"/>
          <p:nvPr/>
        </p:nvSpPr>
        <p:spPr>
          <a:xfrm>
            <a:off x="4582862" y="2620669"/>
            <a:ext cx="41913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Cost값 자체를 보는게 아니고,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경사를 보고, 경사가 완만해지는 방향으로 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rgbClr val="980000"/>
                </a:solidFill>
                <a:latin typeface="Nanum Gothic"/>
                <a:ea typeface="Nanum Gothic"/>
                <a:cs typeface="Nanum Gothic"/>
                <a:sym typeface="Nanum Gothic"/>
              </a:rPr>
              <a:t>[                 ]를 Update!</a:t>
            </a:r>
            <a:endParaRPr b="1" sz="1300">
              <a:solidFill>
                <a:srgbClr val="98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98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rgbClr val="980000"/>
                </a:solidFill>
                <a:latin typeface="Nanum Gothic"/>
                <a:ea typeface="Nanum Gothic"/>
                <a:cs typeface="Nanum Gothic"/>
                <a:sym typeface="Nanum Gothic"/>
              </a:rPr>
              <a:t>그럼 결국 언제 Update를 멈출까? ⇒ 경사가 0일때!</a:t>
            </a:r>
            <a:endParaRPr b="1" sz="1300">
              <a:solidFill>
                <a:srgbClr val="98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431" name="Google Shape;431;p2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432" name="Google Shape;432;p29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ko-KR" sz="1500">
                <a:latin typeface="Lora"/>
                <a:ea typeface="Lora"/>
                <a:cs typeface="Lora"/>
                <a:sym typeface="Lora"/>
              </a:rPr>
              <a:t>“Gradient Descent”</a:t>
            </a:r>
            <a:endParaRPr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33" name="Google Shape;433;p29"/>
          <p:cNvSpPr txBox="1"/>
          <p:nvPr/>
        </p:nvSpPr>
        <p:spPr>
          <a:xfrm>
            <a:off x="902963" y="10190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Optimization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29"/>
          <p:cNvSpPr/>
          <p:nvPr/>
        </p:nvSpPr>
        <p:spPr>
          <a:xfrm>
            <a:off x="2084706" y="2409899"/>
            <a:ext cx="2748900" cy="1540935"/>
          </a:xfrm>
          <a:custGeom>
            <a:rect b="b" l="l" r="r" t="t"/>
            <a:pathLst>
              <a:path extrusionOk="0" h="74712" w="109967">
                <a:moveTo>
                  <a:pt x="0" y="598"/>
                </a:moveTo>
                <a:cubicBezTo>
                  <a:pt x="9463" y="12949"/>
                  <a:pt x="38448" y="74806"/>
                  <a:pt x="56776" y="74706"/>
                </a:cubicBezTo>
                <a:cubicBezTo>
                  <a:pt x="75104" y="74606"/>
                  <a:pt x="101102" y="12451"/>
                  <a:pt x="109967" y="0"/>
                </a:cubicBezTo>
              </a:path>
            </a:pathLst>
          </a:custGeom>
          <a:solidFill>
            <a:srgbClr val="EA9999"/>
          </a:solidFill>
          <a:ln cap="flat" cmpd="sng" w="19050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5" name="Google Shape;435;p29"/>
          <p:cNvSpPr txBox="1"/>
          <p:nvPr/>
        </p:nvSpPr>
        <p:spPr>
          <a:xfrm>
            <a:off x="2497866" y="2673713"/>
            <a:ext cx="1768800" cy="18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. C1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latin typeface="Nanum Gothic"/>
                <a:ea typeface="Nanum Gothic"/>
                <a:cs typeface="Nanum Gothic"/>
                <a:sym typeface="Nanum Gothic"/>
              </a:rPr>
              <a:t>          .</a:t>
            </a: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 C2</a:t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latin typeface="Nanum Gothic"/>
                <a:ea typeface="Nanum Gothic"/>
                <a:cs typeface="Nanum Gothic"/>
                <a:sym typeface="Nanum Gothic"/>
              </a:rPr>
              <a:t>               </a:t>
            </a:r>
            <a:r>
              <a:rPr b="1" lang="ko-KR" sz="1400">
                <a:highlight>
                  <a:srgbClr val="EA9999"/>
                </a:highlight>
                <a:latin typeface="Nanum Gothic"/>
                <a:ea typeface="Nanum Gothic"/>
                <a:cs typeface="Nanum Gothic"/>
                <a:sym typeface="Nanum Gothic"/>
              </a:rPr>
              <a:t>   . Cn</a:t>
            </a:r>
            <a:endParaRPr b="1" sz="1400">
              <a:highlight>
                <a:srgbClr val="EA9999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36" name="Google Shape;436;p29"/>
          <p:cNvSpPr/>
          <p:nvPr/>
        </p:nvSpPr>
        <p:spPr>
          <a:xfrm>
            <a:off x="1336163" y="4073986"/>
            <a:ext cx="3879600" cy="836700"/>
          </a:xfrm>
          <a:prstGeom prst="parallelogram">
            <a:avLst>
              <a:gd fmla="val 98857" name="adj"/>
            </a:avLst>
          </a:prstGeom>
          <a:solidFill>
            <a:srgbClr val="CFE2F3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9"/>
          <p:cNvSpPr/>
          <p:nvPr/>
        </p:nvSpPr>
        <p:spPr>
          <a:xfrm>
            <a:off x="2072373" y="2256455"/>
            <a:ext cx="2761200" cy="279300"/>
          </a:xfrm>
          <a:prstGeom prst="ellipse">
            <a:avLst/>
          </a:prstGeom>
          <a:solidFill>
            <a:srgbClr val="F4CCCC"/>
          </a:solidFill>
          <a:ln cap="flat" cmpd="sng" w="2857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9"/>
          <p:cNvSpPr txBox="1"/>
          <p:nvPr/>
        </p:nvSpPr>
        <p:spPr>
          <a:xfrm>
            <a:off x="2259028" y="4387898"/>
            <a:ext cx="20814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  . </a:t>
            </a:r>
            <a:r>
              <a:rPr b="1" lang="ko-KR" sz="10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Ws1</a:t>
            </a: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 . </a:t>
            </a:r>
            <a:r>
              <a:rPr b="1" lang="ko-KR" sz="9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Ws2</a:t>
            </a:r>
            <a:r>
              <a:rPr b="1" lang="ko-KR" sz="14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  . </a:t>
            </a:r>
            <a:r>
              <a:rPr b="1" lang="ko-KR" sz="1000">
                <a:highlight>
                  <a:srgbClr val="CFE2F3"/>
                </a:highlight>
                <a:latin typeface="Nanum Gothic"/>
                <a:ea typeface="Nanum Gothic"/>
                <a:cs typeface="Nanum Gothic"/>
                <a:sym typeface="Nanum Gothic"/>
              </a:rPr>
              <a:t>Wsn</a:t>
            </a:r>
            <a:endParaRPr b="1" sz="1000">
              <a:highlight>
                <a:srgbClr val="CFE2F3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439" name="Google Shape;439;p29"/>
          <p:cNvCxnSpPr/>
          <p:nvPr/>
        </p:nvCxnSpPr>
        <p:spPr>
          <a:xfrm>
            <a:off x="2633400" y="2933288"/>
            <a:ext cx="417900" cy="3933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0" name="Google Shape;440;p29"/>
          <p:cNvCxnSpPr/>
          <p:nvPr/>
        </p:nvCxnSpPr>
        <p:spPr>
          <a:xfrm>
            <a:off x="3173325" y="3367125"/>
            <a:ext cx="287400" cy="1641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1" name="Google Shape;441;p29"/>
          <p:cNvCxnSpPr/>
          <p:nvPr/>
        </p:nvCxnSpPr>
        <p:spPr>
          <a:xfrm>
            <a:off x="2633400" y="4628944"/>
            <a:ext cx="393300" cy="60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2" name="Google Shape;442;p29"/>
          <p:cNvCxnSpPr/>
          <p:nvPr/>
        </p:nvCxnSpPr>
        <p:spPr>
          <a:xfrm>
            <a:off x="3147750" y="4628944"/>
            <a:ext cx="321300" cy="870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3" name="Google Shape;443;p29"/>
          <p:cNvSpPr txBox="1"/>
          <p:nvPr/>
        </p:nvSpPr>
        <p:spPr>
          <a:xfrm>
            <a:off x="4920037" y="2769019"/>
            <a:ext cx="41913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Cost값 자체를 보는게 아니고,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경사를 보고, 경사가 완만해지는 방향으로 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rgbClr val="980000"/>
                </a:solidFill>
                <a:latin typeface="Nanum Gothic"/>
                <a:ea typeface="Nanum Gothic"/>
                <a:cs typeface="Nanum Gothic"/>
                <a:sym typeface="Nanum Gothic"/>
              </a:rPr>
              <a:t>[Weight]를 Update!</a:t>
            </a:r>
            <a:endParaRPr b="1" sz="1300">
              <a:solidFill>
                <a:srgbClr val="98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98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rgbClr val="980000"/>
                </a:solidFill>
                <a:latin typeface="Nanum Gothic"/>
                <a:ea typeface="Nanum Gothic"/>
                <a:cs typeface="Nanum Gothic"/>
                <a:sym typeface="Nanum Gothic"/>
              </a:rPr>
              <a:t>그럼 결국 언제 Update를 멈출까? ⇒ 경사가 0일때!</a:t>
            </a:r>
            <a:endParaRPr b="1" sz="1300">
              <a:solidFill>
                <a:srgbClr val="98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44" name="Google Shape;444;p29"/>
          <p:cNvSpPr txBox="1"/>
          <p:nvPr/>
        </p:nvSpPr>
        <p:spPr>
          <a:xfrm>
            <a:off x="5005493" y="4281625"/>
            <a:ext cx="40140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이걸 </a:t>
            </a:r>
            <a:r>
              <a:rPr b="1" lang="ko-KR"/>
              <a:t>Gradient Descent</a:t>
            </a:r>
            <a:r>
              <a:rPr lang="ko-KR"/>
              <a:t>(경사 하강법)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이라 한다!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450" name="Google Shape;450;p3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451" name="Google Shape;451;p30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얼마나 큰 스텝으로 경사를 이동할래?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“Learning Late”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52" name="Google Shape;452;p30"/>
          <p:cNvSpPr txBox="1"/>
          <p:nvPr/>
        </p:nvSpPr>
        <p:spPr>
          <a:xfrm>
            <a:off x="902963" y="10190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Optimization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30"/>
          <p:cNvSpPr txBox="1"/>
          <p:nvPr/>
        </p:nvSpPr>
        <p:spPr>
          <a:xfrm>
            <a:off x="1484269" y="2064725"/>
            <a:ext cx="24660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- Too Small</a:t>
            </a:r>
            <a:r>
              <a:rPr lang="ko-KR" sz="1100">
                <a:solidFill>
                  <a:srgbClr val="595959"/>
                </a:solidFill>
              </a:rPr>
              <a:t>  ⇒ 너무 오래 걸려. </a:t>
            </a:r>
            <a:endParaRPr sz="1100"/>
          </a:p>
        </p:txBody>
      </p:sp>
      <p:sp>
        <p:nvSpPr>
          <p:cNvPr id="454" name="Google Shape;454;p30"/>
          <p:cNvSpPr txBox="1"/>
          <p:nvPr/>
        </p:nvSpPr>
        <p:spPr>
          <a:xfrm>
            <a:off x="4803250" y="2093950"/>
            <a:ext cx="20517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- Too Large  </a:t>
            </a:r>
            <a:r>
              <a:rPr lang="ko-KR" sz="1100">
                <a:solidFill>
                  <a:srgbClr val="595959"/>
                </a:solidFill>
              </a:rPr>
              <a:t>⇒ 수렴을 못해.</a:t>
            </a:r>
            <a:endParaRPr sz="1100"/>
          </a:p>
        </p:txBody>
      </p:sp>
      <p:cxnSp>
        <p:nvCxnSpPr>
          <p:cNvPr id="455" name="Google Shape;455;p30"/>
          <p:cNvCxnSpPr/>
          <p:nvPr/>
        </p:nvCxnSpPr>
        <p:spPr>
          <a:xfrm rot="10800000">
            <a:off x="2037298" y="2548391"/>
            <a:ext cx="0" cy="191910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56" name="Google Shape;456;p30"/>
          <p:cNvCxnSpPr/>
          <p:nvPr/>
        </p:nvCxnSpPr>
        <p:spPr>
          <a:xfrm>
            <a:off x="2037298" y="4467491"/>
            <a:ext cx="2216700" cy="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457" name="Google Shape;457;p30"/>
          <p:cNvSpPr txBox="1"/>
          <p:nvPr/>
        </p:nvSpPr>
        <p:spPr>
          <a:xfrm>
            <a:off x="1536914" y="2578371"/>
            <a:ext cx="439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Cost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30"/>
          <p:cNvSpPr txBox="1"/>
          <p:nvPr/>
        </p:nvSpPr>
        <p:spPr>
          <a:xfrm>
            <a:off x="3667320" y="4613376"/>
            <a:ext cx="58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Weight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9" name="Google Shape;459;p30"/>
          <p:cNvCxnSpPr/>
          <p:nvPr/>
        </p:nvCxnSpPr>
        <p:spPr>
          <a:xfrm rot="10800000">
            <a:off x="5185848" y="2571456"/>
            <a:ext cx="0" cy="191910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60" name="Google Shape;460;p30"/>
          <p:cNvCxnSpPr/>
          <p:nvPr/>
        </p:nvCxnSpPr>
        <p:spPr>
          <a:xfrm>
            <a:off x="5185848" y="4490556"/>
            <a:ext cx="2216700" cy="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461" name="Google Shape;461;p30"/>
          <p:cNvSpPr txBox="1"/>
          <p:nvPr/>
        </p:nvSpPr>
        <p:spPr>
          <a:xfrm>
            <a:off x="4685464" y="2601436"/>
            <a:ext cx="439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Cost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30"/>
          <p:cNvSpPr txBox="1"/>
          <p:nvPr/>
        </p:nvSpPr>
        <p:spPr>
          <a:xfrm>
            <a:off x="6815869" y="4636440"/>
            <a:ext cx="58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Weight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30"/>
          <p:cNvSpPr/>
          <p:nvPr/>
        </p:nvSpPr>
        <p:spPr>
          <a:xfrm>
            <a:off x="2115431" y="815358"/>
            <a:ext cx="1955100" cy="3570900"/>
          </a:xfrm>
          <a:prstGeom prst="arc">
            <a:avLst>
              <a:gd fmla="val 426370" name="adj1"/>
              <a:gd fmla="val 10355379" name="adj2"/>
            </a:avLst>
          </a:prstGeom>
          <a:noFill/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4" name="Google Shape;464;p30"/>
          <p:cNvSpPr/>
          <p:nvPr/>
        </p:nvSpPr>
        <p:spPr>
          <a:xfrm>
            <a:off x="2134740" y="3178028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5" name="Google Shape;465;p30"/>
          <p:cNvSpPr/>
          <p:nvPr/>
        </p:nvSpPr>
        <p:spPr>
          <a:xfrm>
            <a:off x="2166589" y="3293295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6" name="Google Shape;466;p30"/>
          <p:cNvSpPr/>
          <p:nvPr/>
        </p:nvSpPr>
        <p:spPr>
          <a:xfrm>
            <a:off x="5280324" y="805049"/>
            <a:ext cx="1955100" cy="3570900"/>
          </a:xfrm>
          <a:prstGeom prst="arc">
            <a:avLst>
              <a:gd fmla="val 426370" name="adj1"/>
              <a:gd fmla="val 10355379" name="adj2"/>
            </a:avLst>
          </a:prstGeom>
          <a:noFill/>
          <a:ln cap="flat" cmpd="sng" w="19050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7" name="Google Shape;467;p30"/>
          <p:cNvSpPr/>
          <p:nvPr/>
        </p:nvSpPr>
        <p:spPr>
          <a:xfrm>
            <a:off x="5299634" y="3167718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8" name="Google Shape;468;p30"/>
          <p:cNvSpPr/>
          <p:nvPr/>
        </p:nvSpPr>
        <p:spPr>
          <a:xfrm>
            <a:off x="7047466" y="3562516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9" name="Google Shape;469;p30"/>
          <p:cNvSpPr/>
          <p:nvPr/>
        </p:nvSpPr>
        <p:spPr>
          <a:xfrm>
            <a:off x="5974669" y="4273074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0" name="Google Shape;470;p30"/>
          <p:cNvSpPr/>
          <p:nvPr/>
        </p:nvSpPr>
        <p:spPr>
          <a:xfrm>
            <a:off x="5280324" y="2916591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71" name="Google Shape;471;p30"/>
          <p:cNvCxnSpPr/>
          <p:nvPr/>
        </p:nvCxnSpPr>
        <p:spPr>
          <a:xfrm>
            <a:off x="5399757" y="3233029"/>
            <a:ext cx="574800" cy="999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72" name="Google Shape;472;p30"/>
          <p:cNvCxnSpPr/>
          <p:nvPr/>
        </p:nvCxnSpPr>
        <p:spPr>
          <a:xfrm rot="10800000">
            <a:off x="5399646" y="2983563"/>
            <a:ext cx="1568400" cy="543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73" name="Google Shape;473;p30"/>
          <p:cNvCxnSpPr/>
          <p:nvPr/>
        </p:nvCxnSpPr>
        <p:spPr>
          <a:xfrm flipH="1" rot="10800000">
            <a:off x="6070049" y="3661610"/>
            <a:ext cx="897900" cy="570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474" name="Google Shape;474;p30"/>
          <p:cNvSpPr/>
          <p:nvPr/>
        </p:nvSpPr>
        <p:spPr>
          <a:xfrm>
            <a:off x="2198021" y="3419025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5" name="Google Shape;475;p30"/>
          <p:cNvSpPr/>
          <p:nvPr/>
        </p:nvSpPr>
        <p:spPr>
          <a:xfrm>
            <a:off x="2236473" y="3527463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6" name="Google Shape;476;p30"/>
          <p:cNvSpPr/>
          <p:nvPr/>
        </p:nvSpPr>
        <p:spPr>
          <a:xfrm>
            <a:off x="2274924" y="3628138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7" name="Google Shape;477;p30"/>
          <p:cNvSpPr/>
          <p:nvPr/>
        </p:nvSpPr>
        <p:spPr>
          <a:xfrm>
            <a:off x="2323751" y="3746951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8" name="Google Shape;478;p30"/>
          <p:cNvSpPr/>
          <p:nvPr/>
        </p:nvSpPr>
        <p:spPr>
          <a:xfrm>
            <a:off x="2371219" y="3844809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9" name="Google Shape;479;p30"/>
          <p:cNvSpPr/>
          <p:nvPr/>
        </p:nvSpPr>
        <p:spPr>
          <a:xfrm>
            <a:off x="2425170" y="3943309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0" name="Google Shape;480;p30"/>
          <p:cNvSpPr/>
          <p:nvPr/>
        </p:nvSpPr>
        <p:spPr>
          <a:xfrm>
            <a:off x="2490033" y="4030690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1" name="Google Shape;481;p30"/>
          <p:cNvSpPr/>
          <p:nvPr/>
        </p:nvSpPr>
        <p:spPr>
          <a:xfrm>
            <a:off x="2533506" y="4092913"/>
            <a:ext cx="60900" cy="67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82" name="Google Shape;482;p30"/>
          <p:cNvCxnSpPr/>
          <p:nvPr/>
        </p:nvCxnSpPr>
        <p:spPr>
          <a:xfrm flipH="1" rot="10800000">
            <a:off x="5399758" y="2318691"/>
            <a:ext cx="1835700" cy="597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488" name="Google Shape;488;p3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489" name="Google Shape;489;p31"/>
          <p:cNvSpPr txBox="1"/>
          <p:nvPr/>
        </p:nvSpPr>
        <p:spPr>
          <a:xfrm>
            <a:off x="8923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모델이 복잡할 경우 가능한 문제!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 “Local Minimum”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90" name="Google Shape;490;p31"/>
          <p:cNvSpPr txBox="1"/>
          <p:nvPr/>
        </p:nvSpPr>
        <p:spPr>
          <a:xfrm>
            <a:off x="902963" y="10190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Optimization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31"/>
          <p:cNvSpPr/>
          <p:nvPr/>
        </p:nvSpPr>
        <p:spPr>
          <a:xfrm>
            <a:off x="2116871" y="2263595"/>
            <a:ext cx="2807970" cy="1958206"/>
          </a:xfrm>
          <a:custGeom>
            <a:rect b="b" l="l" r="r" t="t"/>
            <a:pathLst>
              <a:path extrusionOk="0" h="2373583" w="3403600">
                <a:moveTo>
                  <a:pt x="0" y="0"/>
                </a:moveTo>
                <a:cubicBezTo>
                  <a:pt x="76200" y="475191"/>
                  <a:pt x="152400" y="950383"/>
                  <a:pt x="228600" y="1041400"/>
                </a:cubicBezTo>
                <a:cubicBezTo>
                  <a:pt x="304800" y="1132417"/>
                  <a:pt x="395817" y="563033"/>
                  <a:pt x="457200" y="546100"/>
                </a:cubicBezTo>
                <a:cubicBezTo>
                  <a:pt x="518583" y="529167"/>
                  <a:pt x="554567" y="880533"/>
                  <a:pt x="596900" y="939800"/>
                </a:cubicBezTo>
                <a:cubicBezTo>
                  <a:pt x="639233" y="999067"/>
                  <a:pt x="670983" y="840317"/>
                  <a:pt x="711200" y="901700"/>
                </a:cubicBezTo>
                <a:cubicBezTo>
                  <a:pt x="751417" y="963083"/>
                  <a:pt x="804333" y="1244600"/>
                  <a:pt x="838200" y="1308100"/>
                </a:cubicBezTo>
                <a:cubicBezTo>
                  <a:pt x="872067" y="1371600"/>
                  <a:pt x="863600" y="1159933"/>
                  <a:pt x="914400" y="1282700"/>
                </a:cubicBezTo>
                <a:cubicBezTo>
                  <a:pt x="965200" y="1405467"/>
                  <a:pt x="1083733" y="1911350"/>
                  <a:pt x="1143000" y="2044700"/>
                </a:cubicBezTo>
                <a:cubicBezTo>
                  <a:pt x="1202267" y="2178050"/>
                  <a:pt x="1208617" y="2034117"/>
                  <a:pt x="1270000" y="2082800"/>
                </a:cubicBezTo>
                <a:cubicBezTo>
                  <a:pt x="1331383" y="2131483"/>
                  <a:pt x="1390650" y="2487083"/>
                  <a:pt x="1511300" y="2336800"/>
                </a:cubicBezTo>
                <a:cubicBezTo>
                  <a:pt x="1631950" y="2186517"/>
                  <a:pt x="1864783" y="1265767"/>
                  <a:pt x="1993900" y="1181100"/>
                </a:cubicBezTo>
                <a:cubicBezTo>
                  <a:pt x="2123017" y="1096433"/>
                  <a:pt x="2194983" y="1905000"/>
                  <a:pt x="2286000" y="1828800"/>
                </a:cubicBezTo>
                <a:cubicBezTo>
                  <a:pt x="2377017" y="1752600"/>
                  <a:pt x="2457450" y="776817"/>
                  <a:pt x="2540000" y="723900"/>
                </a:cubicBezTo>
                <a:cubicBezTo>
                  <a:pt x="2622550" y="670983"/>
                  <a:pt x="2694517" y="1572683"/>
                  <a:pt x="2781300" y="1511300"/>
                </a:cubicBezTo>
                <a:cubicBezTo>
                  <a:pt x="2868083" y="1449917"/>
                  <a:pt x="2978150" y="433917"/>
                  <a:pt x="3060700" y="355600"/>
                </a:cubicBezTo>
                <a:cubicBezTo>
                  <a:pt x="3143250" y="277283"/>
                  <a:pt x="3219450" y="999067"/>
                  <a:pt x="3276600" y="1041400"/>
                </a:cubicBezTo>
                <a:cubicBezTo>
                  <a:pt x="3333750" y="1083733"/>
                  <a:pt x="3401483" y="666750"/>
                  <a:pt x="3403600" y="609600"/>
                </a:cubicBezTo>
              </a:path>
            </a:pathLst>
          </a:custGeom>
          <a:noFill/>
          <a:ln cap="flat" cmpd="sng" w="19050">
            <a:solidFill>
              <a:srgbClr val="1736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2" name="Google Shape;492;p31"/>
          <p:cNvSpPr/>
          <p:nvPr/>
        </p:nvSpPr>
        <p:spPr>
          <a:xfrm>
            <a:off x="2883317" y="3414209"/>
            <a:ext cx="98400" cy="984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3" name="Google Shape;493;p31"/>
          <p:cNvSpPr/>
          <p:nvPr/>
        </p:nvSpPr>
        <p:spPr>
          <a:xfrm>
            <a:off x="4567657" y="2596890"/>
            <a:ext cx="98400" cy="98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4" name="Google Shape;494;p31"/>
          <p:cNvSpPr/>
          <p:nvPr/>
        </p:nvSpPr>
        <p:spPr>
          <a:xfrm>
            <a:off x="4350986" y="3452996"/>
            <a:ext cx="98400" cy="98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5" name="Google Shape;495;p31"/>
          <p:cNvSpPr/>
          <p:nvPr/>
        </p:nvSpPr>
        <p:spPr>
          <a:xfrm>
            <a:off x="3282002" y="4158521"/>
            <a:ext cx="98400" cy="984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96" name="Google Shape;496;p31"/>
          <p:cNvCxnSpPr/>
          <p:nvPr/>
        </p:nvCxnSpPr>
        <p:spPr>
          <a:xfrm>
            <a:off x="3023421" y="3512403"/>
            <a:ext cx="272400" cy="607200"/>
          </a:xfrm>
          <a:prstGeom prst="straightConnector1">
            <a:avLst/>
          </a:prstGeom>
          <a:noFill/>
          <a:ln cap="flat" cmpd="sng" w="9525">
            <a:solidFill>
              <a:srgbClr val="00B05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97" name="Google Shape;497;p31"/>
          <p:cNvCxnSpPr/>
          <p:nvPr/>
        </p:nvCxnSpPr>
        <p:spPr>
          <a:xfrm flipH="1">
            <a:off x="4404825" y="2695083"/>
            <a:ext cx="131400" cy="719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98" name="Google Shape;498;p31"/>
          <p:cNvCxnSpPr/>
          <p:nvPr/>
        </p:nvCxnSpPr>
        <p:spPr>
          <a:xfrm flipH="1">
            <a:off x="2950856" y="2263595"/>
            <a:ext cx="570000" cy="115050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99" name="Google Shape;499;p31"/>
          <p:cNvCxnSpPr/>
          <p:nvPr/>
        </p:nvCxnSpPr>
        <p:spPr>
          <a:xfrm>
            <a:off x="3520856" y="2263595"/>
            <a:ext cx="1015500" cy="33330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500" name="Google Shape;500;p31"/>
          <p:cNvSpPr txBox="1"/>
          <p:nvPr/>
        </p:nvSpPr>
        <p:spPr>
          <a:xfrm>
            <a:off x="2684364" y="1967831"/>
            <a:ext cx="16620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초기값 : Random으로 발생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1" name="Google Shape;501;p31"/>
          <p:cNvCxnSpPr/>
          <p:nvPr/>
        </p:nvCxnSpPr>
        <p:spPr>
          <a:xfrm rot="10800000">
            <a:off x="1806880" y="1908408"/>
            <a:ext cx="0" cy="255450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502" name="Google Shape;502;p31"/>
          <p:cNvCxnSpPr/>
          <p:nvPr/>
        </p:nvCxnSpPr>
        <p:spPr>
          <a:xfrm>
            <a:off x="1809360" y="4462908"/>
            <a:ext cx="3927000" cy="0"/>
          </a:xfrm>
          <a:prstGeom prst="straightConnector1">
            <a:avLst/>
          </a:prstGeom>
          <a:noFill/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503" name="Google Shape;503;p31"/>
          <p:cNvSpPr txBox="1"/>
          <p:nvPr/>
        </p:nvSpPr>
        <p:spPr>
          <a:xfrm>
            <a:off x="5296592" y="4497880"/>
            <a:ext cx="58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Weight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4" name="Google Shape;50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3041" y="2063891"/>
            <a:ext cx="3228560" cy="1840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510" name="Google Shape;510;p3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511" name="Google Shape;511;p32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ko-KR" sz="1500">
                <a:latin typeface="Lora"/>
                <a:ea typeface="Lora"/>
                <a:cs typeface="Lora"/>
                <a:sym typeface="Lora"/>
              </a:rPr>
              <a:t>“Overfitting”</a:t>
            </a:r>
            <a:endParaRPr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12" name="Google Shape;512;p32"/>
          <p:cNvSpPr txBox="1"/>
          <p:nvPr/>
        </p:nvSpPr>
        <p:spPr>
          <a:xfrm>
            <a:off x="902963" y="10190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Regularization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32"/>
          <p:cNvSpPr txBox="1"/>
          <p:nvPr/>
        </p:nvSpPr>
        <p:spPr>
          <a:xfrm>
            <a:off x="141862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Underfitting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14" name="Google Shape;51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735" y="2094364"/>
            <a:ext cx="2240344" cy="1463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1043" y="2078762"/>
            <a:ext cx="2243763" cy="1463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2363" y="2094356"/>
            <a:ext cx="2220412" cy="1456744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32"/>
          <p:cNvSpPr txBox="1"/>
          <p:nvPr/>
        </p:nvSpPr>
        <p:spPr>
          <a:xfrm>
            <a:off x="421897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18" name="Google Shape;518;p32"/>
          <p:cNvSpPr txBox="1"/>
          <p:nvPr/>
        </p:nvSpPr>
        <p:spPr>
          <a:xfrm>
            <a:off x="639067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Overfitting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19" name="Google Shape;519;p32"/>
          <p:cNvSpPr txBox="1"/>
          <p:nvPr/>
        </p:nvSpPr>
        <p:spPr>
          <a:xfrm>
            <a:off x="968550" y="4092900"/>
            <a:ext cx="22086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train </a:t>
            </a:r>
            <a:r>
              <a:rPr lang="ko-KR" sz="11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data에 대한 예측을 잘 못한다.</a:t>
            </a:r>
            <a:endParaRPr sz="11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20" name="Google Shape;520;p32"/>
          <p:cNvSpPr txBox="1"/>
          <p:nvPr/>
        </p:nvSpPr>
        <p:spPr>
          <a:xfrm>
            <a:off x="3433802" y="4092900"/>
            <a:ext cx="22086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New data에 대한 예측을 잘 한다.</a:t>
            </a:r>
            <a:endParaRPr sz="11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21" name="Google Shape;521;p32"/>
          <p:cNvSpPr txBox="1"/>
          <p:nvPr/>
        </p:nvSpPr>
        <p:spPr>
          <a:xfrm>
            <a:off x="5948402" y="4092900"/>
            <a:ext cx="22086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New data에 대한 예측을 잘 못한다.</a:t>
            </a:r>
            <a:endParaRPr sz="11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527" name="Google Shape;527;p3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528" name="Google Shape;528;p33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ko-KR" sz="1500">
                <a:latin typeface="Lora"/>
                <a:ea typeface="Lora"/>
                <a:cs typeface="Lora"/>
                <a:sym typeface="Lora"/>
              </a:rPr>
              <a:t>“Overfitting”</a:t>
            </a:r>
            <a:endParaRPr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29" name="Google Shape;529;p33"/>
          <p:cNvSpPr txBox="1"/>
          <p:nvPr/>
        </p:nvSpPr>
        <p:spPr>
          <a:xfrm>
            <a:off x="902963" y="10190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Regularization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33"/>
          <p:cNvSpPr txBox="1"/>
          <p:nvPr/>
        </p:nvSpPr>
        <p:spPr>
          <a:xfrm>
            <a:off x="141862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Underfitting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31" name="Google Shape;53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735" y="2094364"/>
            <a:ext cx="2240344" cy="1463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1043" y="2078762"/>
            <a:ext cx="2243763" cy="1463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2363" y="2094356"/>
            <a:ext cx="2220412" cy="1456744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33"/>
          <p:cNvSpPr txBox="1"/>
          <p:nvPr/>
        </p:nvSpPr>
        <p:spPr>
          <a:xfrm>
            <a:off x="421897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35" name="Google Shape;535;p33"/>
          <p:cNvSpPr txBox="1"/>
          <p:nvPr/>
        </p:nvSpPr>
        <p:spPr>
          <a:xfrm>
            <a:off x="639067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Overfitting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36" name="Google Shape;536;p33"/>
          <p:cNvSpPr/>
          <p:nvPr/>
        </p:nvSpPr>
        <p:spPr>
          <a:xfrm>
            <a:off x="3354881" y="2012925"/>
            <a:ext cx="2395200" cy="2052000"/>
          </a:xfrm>
          <a:prstGeom prst="roundRect">
            <a:avLst>
              <a:gd fmla="val 4561" name="adj"/>
            </a:avLst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33"/>
          <p:cNvSpPr txBox="1"/>
          <p:nvPr/>
        </p:nvSpPr>
        <p:spPr>
          <a:xfrm>
            <a:off x="3033849" y="4231021"/>
            <a:ext cx="43779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700">
                <a:latin typeface="Nanum Brush Script"/>
                <a:ea typeface="Nanum Brush Script"/>
                <a:cs typeface="Nanum Brush Script"/>
                <a:sym typeface="Nanum Brush Script"/>
              </a:rPr>
              <a:t>결론! 오바하지 말고, 적당히!</a:t>
            </a:r>
            <a:endParaRPr b="1" sz="2700">
              <a:latin typeface="Nanum Brush Script"/>
              <a:ea typeface="Nanum Brush Script"/>
              <a:cs typeface="Nanum Brush Script"/>
              <a:sym typeface="Nanum Brush Scrip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543" name="Google Shape;543;p3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544" name="Google Shape;544;p34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ko-KR" sz="1500">
                <a:latin typeface="Lora"/>
                <a:ea typeface="Lora"/>
                <a:cs typeface="Lora"/>
                <a:sym typeface="Lora"/>
              </a:rPr>
              <a:t>“Overfitting”</a:t>
            </a:r>
            <a:endParaRPr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45" name="Google Shape;545;p34"/>
          <p:cNvSpPr txBox="1"/>
          <p:nvPr/>
        </p:nvSpPr>
        <p:spPr>
          <a:xfrm>
            <a:off x="902963" y="10190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Regularization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34"/>
          <p:cNvSpPr txBox="1"/>
          <p:nvPr/>
        </p:nvSpPr>
        <p:spPr>
          <a:xfrm>
            <a:off x="141862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Underfitting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47" name="Google Shape;54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735" y="2094364"/>
            <a:ext cx="2240344" cy="1463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1043" y="2078762"/>
            <a:ext cx="2243763" cy="1463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2363" y="2094356"/>
            <a:ext cx="2220412" cy="1456744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34"/>
          <p:cNvSpPr txBox="1"/>
          <p:nvPr/>
        </p:nvSpPr>
        <p:spPr>
          <a:xfrm>
            <a:off x="421897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51" name="Google Shape;551;p34"/>
          <p:cNvSpPr txBox="1"/>
          <p:nvPr/>
        </p:nvSpPr>
        <p:spPr>
          <a:xfrm>
            <a:off x="639067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Overfitting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52" name="Google Shape;552;p34"/>
          <p:cNvSpPr/>
          <p:nvPr/>
        </p:nvSpPr>
        <p:spPr>
          <a:xfrm>
            <a:off x="3354881" y="2012925"/>
            <a:ext cx="2395200" cy="2052000"/>
          </a:xfrm>
          <a:prstGeom prst="roundRect">
            <a:avLst>
              <a:gd fmla="val 4561" name="adj"/>
            </a:avLst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4"/>
          <p:cNvSpPr txBox="1"/>
          <p:nvPr/>
        </p:nvSpPr>
        <p:spPr>
          <a:xfrm>
            <a:off x="1395458" y="4383092"/>
            <a:ext cx="67962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latin typeface="Nanum Gothic"/>
                <a:ea typeface="Nanum Gothic"/>
                <a:cs typeface="Nanum Gothic"/>
                <a:sym typeface="Nanum Gothic"/>
              </a:rPr>
              <a:t>적당히 학습하도록  규제라고 부른다. 학습시킬 때 우리가 이 정도를 정해줄 수 있다!</a:t>
            </a:r>
            <a:endParaRPr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어떻게?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</a:t>
            </a:r>
            <a:r>
              <a:rPr lang="ko-KR"/>
              <a:t>닝 학습방법</a:t>
            </a:r>
            <a:endParaRPr/>
          </a:p>
        </p:txBody>
      </p:sp>
      <p:sp>
        <p:nvSpPr>
          <p:cNvPr id="56" name="Google Shape;56;p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57" name="Google Shape;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73" y="2497780"/>
            <a:ext cx="3031241" cy="22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 txBox="1"/>
          <p:nvPr/>
        </p:nvSpPr>
        <p:spPr>
          <a:xfrm>
            <a:off x="476275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" name="Google Shape;59;p8"/>
          <p:cNvSpPr txBox="1"/>
          <p:nvPr/>
        </p:nvSpPr>
        <p:spPr>
          <a:xfrm>
            <a:off x="4774800" y="2642000"/>
            <a:ext cx="3841800" cy="18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우리가 </a:t>
            </a:r>
            <a:r>
              <a:rPr b="1" lang="ko-KR" sz="1800"/>
              <a:t>부동산 업자</a:t>
            </a:r>
            <a:r>
              <a:rPr lang="ko-KR" sz="1800"/>
              <a:t>라면</a:t>
            </a:r>
            <a:br>
              <a:rPr lang="ko-KR" sz="1800"/>
            </a:br>
            <a:r>
              <a:rPr lang="ko-KR" sz="1800"/>
              <a:t> Machine Learning을 하는 이유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(  )로부터 </a:t>
            </a:r>
            <a:r>
              <a:rPr b="1" lang="ko-KR" sz="1800"/>
              <a:t>집 값 예측을 잘하기 위해서</a:t>
            </a:r>
            <a:endParaRPr b="1" sz="1800"/>
          </a:p>
        </p:txBody>
      </p:sp>
      <p:sp>
        <p:nvSpPr>
          <p:cNvPr id="60" name="Google Shape;60;p8"/>
          <p:cNvSpPr txBox="1"/>
          <p:nvPr/>
        </p:nvSpPr>
        <p:spPr>
          <a:xfrm>
            <a:off x="410695" y="1019021"/>
            <a:ext cx="70119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559" name="Google Shape;559;p3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560" name="Google Shape;560;p35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ko-KR" sz="1500">
                <a:latin typeface="Lora"/>
                <a:ea typeface="Lora"/>
                <a:cs typeface="Lora"/>
                <a:sym typeface="Lora"/>
              </a:rPr>
              <a:t>“Overfitting”</a:t>
            </a:r>
            <a:endParaRPr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61" name="Google Shape;561;p35"/>
          <p:cNvSpPr txBox="1"/>
          <p:nvPr/>
        </p:nvSpPr>
        <p:spPr>
          <a:xfrm>
            <a:off x="902963" y="10190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Regularization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35"/>
          <p:cNvSpPr txBox="1"/>
          <p:nvPr/>
        </p:nvSpPr>
        <p:spPr>
          <a:xfrm>
            <a:off x="141862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Underfitting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63" name="Google Shape;56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735" y="2094364"/>
            <a:ext cx="2240344" cy="1463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1043" y="2078762"/>
            <a:ext cx="2243763" cy="1463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2363" y="2094356"/>
            <a:ext cx="2220412" cy="1456744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35"/>
          <p:cNvSpPr txBox="1"/>
          <p:nvPr/>
        </p:nvSpPr>
        <p:spPr>
          <a:xfrm>
            <a:off x="421897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67" name="Google Shape;567;p35"/>
          <p:cNvSpPr txBox="1"/>
          <p:nvPr/>
        </p:nvSpPr>
        <p:spPr>
          <a:xfrm>
            <a:off x="6390671" y="37061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Overfitting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68" name="Google Shape;568;p35"/>
          <p:cNvSpPr/>
          <p:nvPr/>
        </p:nvSpPr>
        <p:spPr>
          <a:xfrm>
            <a:off x="3354881" y="2012925"/>
            <a:ext cx="2395200" cy="2052000"/>
          </a:xfrm>
          <a:prstGeom prst="roundRect">
            <a:avLst>
              <a:gd fmla="val 4561" name="adj"/>
            </a:avLst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35"/>
          <p:cNvSpPr txBox="1"/>
          <p:nvPr/>
        </p:nvSpPr>
        <p:spPr>
          <a:xfrm>
            <a:off x="1395458" y="4383092"/>
            <a:ext cx="67962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latin typeface="Nanum Gothic"/>
                <a:ea typeface="Nanum Gothic"/>
                <a:cs typeface="Nanum Gothic"/>
                <a:sym typeface="Nanum Gothic"/>
              </a:rPr>
              <a:t>적당히 학습하도록  규제라고 부른다. 학습시킬 때 우리가 이 정도를 정해줄 수 있다!</a:t>
            </a:r>
            <a:endParaRPr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어떻게? 일반적으로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Cost함수에 규제를 추가해서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575" name="Google Shape;575;p36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576" name="Google Shape;576;p36"/>
          <p:cNvSpPr txBox="1"/>
          <p:nvPr/>
        </p:nvSpPr>
        <p:spPr>
          <a:xfrm>
            <a:off x="968550" y="12286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ko-KR" sz="1500">
                <a:latin typeface="Lora"/>
                <a:ea typeface="Lora"/>
                <a:cs typeface="Lora"/>
                <a:sym typeface="Lora"/>
              </a:rPr>
              <a:t>“Overfitting”</a:t>
            </a:r>
            <a:endParaRPr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7" name="Google Shape;577;p36"/>
          <p:cNvSpPr txBox="1"/>
          <p:nvPr/>
        </p:nvSpPr>
        <p:spPr>
          <a:xfrm>
            <a:off x="902963" y="8666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Regularization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36"/>
          <p:cNvSpPr txBox="1"/>
          <p:nvPr/>
        </p:nvSpPr>
        <p:spPr>
          <a:xfrm>
            <a:off x="1418621" y="34013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Underfitting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579" name="Google Shape;57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735" y="1789564"/>
            <a:ext cx="2240344" cy="1463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1043" y="1773962"/>
            <a:ext cx="2243763" cy="1463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2363" y="1789556"/>
            <a:ext cx="2220412" cy="1456744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36"/>
          <p:cNvSpPr txBox="1"/>
          <p:nvPr/>
        </p:nvSpPr>
        <p:spPr>
          <a:xfrm>
            <a:off x="4218971" y="34013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83" name="Google Shape;583;p36"/>
          <p:cNvSpPr txBox="1"/>
          <p:nvPr/>
        </p:nvSpPr>
        <p:spPr>
          <a:xfrm>
            <a:off x="6390671" y="3401393"/>
            <a:ext cx="1206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595959"/>
                </a:solidFill>
                <a:latin typeface="Lora"/>
                <a:ea typeface="Lora"/>
                <a:cs typeface="Lora"/>
                <a:sym typeface="Lora"/>
              </a:rPr>
              <a:t>Overfitting</a:t>
            </a:r>
            <a:endParaRPr b="1" sz="1400">
              <a:solidFill>
                <a:srgbClr val="59595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84" name="Google Shape;584;p36"/>
          <p:cNvSpPr/>
          <p:nvPr/>
        </p:nvSpPr>
        <p:spPr>
          <a:xfrm>
            <a:off x="3354881" y="1708125"/>
            <a:ext cx="2395200" cy="2052000"/>
          </a:xfrm>
          <a:prstGeom prst="roundRect">
            <a:avLst>
              <a:gd fmla="val 4561" name="adj"/>
            </a:avLst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36"/>
          <p:cNvSpPr txBox="1"/>
          <p:nvPr/>
        </p:nvSpPr>
        <p:spPr>
          <a:xfrm>
            <a:off x="1395458" y="4078292"/>
            <a:ext cx="67962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latin typeface="Nanum Gothic"/>
                <a:ea typeface="Nanum Gothic"/>
                <a:cs typeface="Nanum Gothic"/>
                <a:sym typeface="Nanum Gothic"/>
              </a:rPr>
              <a:t>적당히 학습하도록  규제라고 부른다. 학습시킬 때 우리가 이 정도를 정해줄 수 있다!</a:t>
            </a:r>
            <a:endParaRPr sz="14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어떻게? 일반적으로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Cost함수에 규제를 추가해서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586" name="Google Shape;58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1104" y="4287228"/>
            <a:ext cx="2012550" cy="44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592" name="Google Shape;592;p37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593" name="Google Shape;59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038" y="1661091"/>
            <a:ext cx="7521929" cy="2927208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37"/>
          <p:cNvSpPr txBox="1"/>
          <p:nvPr/>
        </p:nvSpPr>
        <p:spPr>
          <a:xfrm>
            <a:off x="902975" y="1228075"/>
            <a:ext cx="70119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100">
                <a:latin typeface="Montserrat"/>
                <a:ea typeface="Montserrat"/>
                <a:cs typeface="Montserrat"/>
                <a:sym typeface="Montserrat"/>
              </a:rPr>
              <a:t>Regression의 Overfitting</a:t>
            </a:r>
            <a:endParaRPr i="0" sz="4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600" name="Google Shape;600;p3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601" name="Google Shape;60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4903" y="965125"/>
            <a:ext cx="3450550" cy="3859300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p38"/>
          <p:cNvSpPr txBox="1"/>
          <p:nvPr/>
        </p:nvSpPr>
        <p:spPr>
          <a:xfrm>
            <a:off x="248850" y="1228075"/>
            <a:ext cx="70119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1600">
                <a:latin typeface="Nanum Gothic"/>
                <a:ea typeface="Nanum Gothic"/>
                <a:cs typeface="Nanum Gothic"/>
                <a:sym typeface="Nanum Gothic"/>
              </a:rPr>
              <a:t>Overfit: (High Variance)</a:t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t/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1600">
                <a:latin typeface="Nanum Gothic"/>
                <a:ea typeface="Nanum Gothic"/>
                <a:cs typeface="Nanum Gothic"/>
                <a:sym typeface="Nanum Gothic"/>
              </a:rPr>
              <a:t>Underfit: (High Bias)</a:t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t/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t/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1600">
                <a:latin typeface="Nanum Gothic"/>
                <a:ea typeface="Nanum Gothic"/>
                <a:cs typeface="Nanum Gothic"/>
                <a:sym typeface="Nanum Gothic"/>
              </a:rPr>
              <a:t>Bias: 적중률 (낮을 수록 실제 세계와 유사)</a:t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t/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1600">
                <a:latin typeface="Nanum Gothic"/>
                <a:ea typeface="Nanum Gothic"/>
                <a:cs typeface="Nanum Gothic"/>
                <a:sym typeface="Nanum Gothic"/>
              </a:rPr>
              <a:t>Variance: 평균과 멀어지는 정도 (낮을 수록 일반화)</a:t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3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608" name="Google Shape;608;p3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609" name="Google Shape;60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8825" y="1412875"/>
            <a:ext cx="4686300" cy="2943225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39"/>
          <p:cNvSpPr txBox="1"/>
          <p:nvPr/>
        </p:nvSpPr>
        <p:spPr>
          <a:xfrm>
            <a:off x="236025" y="852350"/>
            <a:ext cx="2704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latin typeface="Nanum Gothic"/>
                <a:ea typeface="Nanum Gothic"/>
                <a:cs typeface="Nanum Gothic"/>
                <a:sym typeface="Nanum Gothic"/>
              </a:rPr>
              <a:t>Bias-Varaince Trade-Off</a:t>
            </a:r>
            <a:endParaRPr b="1" sz="16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11" name="Google Shape;611;p39"/>
          <p:cNvSpPr/>
          <p:nvPr/>
        </p:nvSpPr>
        <p:spPr>
          <a:xfrm>
            <a:off x="3783025" y="3540275"/>
            <a:ext cx="1483500" cy="991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9"/>
          <p:cNvSpPr txBox="1"/>
          <p:nvPr/>
        </p:nvSpPr>
        <p:spPr>
          <a:xfrm>
            <a:off x="2535500" y="4578750"/>
            <a:ext cx="44235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적합한 모델을 선택하자.(규제를 하던가 해서)</a:t>
            </a:r>
            <a:endParaRPr b="1" sz="1600">
              <a:solidFill>
                <a:srgbClr val="FF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4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618" name="Google Shape;618;p4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619" name="Google Shape;619;p40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학습을 다섯번 시키자!  (데이터의 수가 작을 때, 일반화를 위해 = overfitting 줄이기 위해)</a:t>
            </a:r>
            <a:endParaRPr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20" name="Google Shape;620;p40"/>
          <p:cNvSpPr txBox="1"/>
          <p:nvPr/>
        </p:nvSpPr>
        <p:spPr>
          <a:xfrm>
            <a:off x="902963" y="10190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Cross Validation - 교차검증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1" name="Google Shape;621;p40"/>
          <p:cNvGrpSpPr/>
          <p:nvPr/>
        </p:nvGrpSpPr>
        <p:grpSpPr>
          <a:xfrm>
            <a:off x="1544519" y="2100221"/>
            <a:ext cx="5484730" cy="2572411"/>
            <a:chOff x="1020167" y="1613852"/>
            <a:chExt cx="6648158" cy="3118074"/>
          </a:xfrm>
        </p:grpSpPr>
        <p:sp>
          <p:nvSpPr>
            <p:cNvPr id="622" name="Google Shape;622;p40"/>
            <p:cNvSpPr/>
            <p:nvPr/>
          </p:nvSpPr>
          <p:spPr>
            <a:xfrm>
              <a:off x="2304518" y="1613852"/>
              <a:ext cx="5361600" cy="576000"/>
            </a:xfrm>
            <a:prstGeom prst="rect">
              <a:avLst/>
            </a:prstGeom>
            <a:solidFill>
              <a:srgbClr val="FFFFFF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6617725" y="1613852"/>
              <a:ext cx="1050600" cy="576000"/>
            </a:xfrm>
            <a:prstGeom prst="rect">
              <a:avLst/>
            </a:prstGeom>
            <a:solidFill>
              <a:srgbClr val="262626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24" name="Google Shape;624;p40"/>
            <p:cNvSpPr txBox="1"/>
            <p:nvPr/>
          </p:nvSpPr>
          <p:spPr>
            <a:xfrm>
              <a:off x="1020167" y="1747995"/>
              <a:ext cx="488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CV1</a:t>
              </a:r>
              <a:endParaRPr b="1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0"/>
            <p:cNvSpPr txBox="1"/>
            <p:nvPr/>
          </p:nvSpPr>
          <p:spPr>
            <a:xfrm>
              <a:off x="1020167" y="2381665"/>
              <a:ext cx="509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CV2</a:t>
              </a:r>
              <a:endParaRPr b="1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40"/>
            <p:cNvSpPr txBox="1"/>
            <p:nvPr/>
          </p:nvSpPr>
          <p:spPr>
            <a:xfrm>
              <a:off x="1020167" y="3015335"/>
              <a:ext cx="51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CV3</a:t>
              </a:r>
              <a:endParaRPr b="1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0"/>
            <p:cNvSpPr txBox="1"/>
            <p:nvPr/>
          </p:nvSpPr>
          <p:spPr>
            <a:xfrm>
              <a:off x="1020167" y="3649005"/>
              <a:ext cx="5145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CV4</a:t>
              </a:r>
              <a:endParaRPr b="1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40"/>
            <p:cNvSpPr txBox="1"/>
            <p:nvPr/>
          </p:nvSpPr>
          <p:spPr>
            <a:xfrm>
              <a:off x="1020167" y="4282677"/>
              <a:ext cx="51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CV5</a:t>
              </a:r>
              <a:endParaRPr b="1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4012682" y="1715335"/>
              <a:ext cx="98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Trainset</a:t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6667061" y="1709062"/>
              <a:ext cx="899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Testset</a:t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2297190" y="2250926"/>
              <a:ext cx="5361600" cy="576000"/>
            </a:xfrm>
            <a:prstGeom prst="rect">
              <a:avLst/>
            </a:prstGeom>
            <a:solidFill>
              <a:srgbClr val="FFFFFF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5535409" y="2250926"/>
              <a:ext cx="1050600" cy="576000"/>
            </a:xfrm>
            <a:prstGeom prst="rect">
              <a:avLst/>
            </a:prstGeom>
            <a:solidFill>
              <a:srgbClr val="262626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3455805" y="2352409"/>
              <a:ext cx="98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Trainset</a:t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5610145" y="2346136"/>
              <a:ext cx="899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Testset</a:t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2297190" y="2885926"/>
              <a:ext cx="5361600" cy="576000"/>
            </a:xfrm>
            <a:prstGeom prst="rect">
              <a:avLst/>
            </a:prstGeom>
            <a:solidFill>
              <a:srgbClr val="FFFFFF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4446781" y="2885926"/>
              <a:ext cx="1050600" cy="576000"/>
            </a:xfrm>
            <a:prstGeom prst="rect">
              <a:avLst/>
            </a:prstGeom>
            <a:solidFill>
              <a:srgbClr val="262626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2860554" y="2987409"/>
              <a:ext cx="98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Trainset</a:t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4534217" y="2981136"/>
              <a:ext cx="899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Testset</a:t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2297190" y="3520926"/>
              <a:ext cx="5361600" cy="576000"/>
            </a:xfrm>
            <a:prstGeom prst="rect">
              <a:avLst/>
            </a:prstGeom>
            <a:solidFill>
              <a:srgbClr val="FFFFFF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3366661" y="3520926"/>
              <a:ext cx="1050600" cy="576000"/>
            </a:xfrm>
            <a:prstGeom prst="rect">
              <a:avLst/>
            </a:prstGeom>
            <a:solidFill>
              <a:srgbClr val="262626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2356498" y="3622409"/>
              <a:ext cx="98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Trainset</a:t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3435209" y="3616136"/>
              <a:ext cx="899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Testset</a:t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2297190" y="4155926"/>
              <a:ext cx="5361600" cy="576000"/>
            </a:xfrm>
            <a:prstGeom prst="rect">
              <a:avLst/>
            </a:prstGeom>
            <a:solidFill>
              <a:srgbClr val="FFFFFF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2287550" y="4155926"/>
              <a:ext cx="1040100" cy="576000"/>
            </a:xfrm>
            <a:prstGeom prst="rect">
              <a:avLst/>
            </a:prstGeom>
            <a:solidFill>
              <a:srgbClr val="262626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4895965" y="4257409"/>
              <a:ext cx="98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Trainset</a:t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2369785" y="4251136"/>
              <a:ext cx="899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Testset</a:t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6624157" y="2348334"/>
              <a:ext cx="98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Trainset</a:t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6086193" y="2996406"/>
              <a:ext cx="98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Trainset</a:t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5544037" y="3635186"/>
              <a:ext cx="98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Trainset</a:t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655" name="Google Shape;655;p4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sp>
        <p:nvSpPr>
          <p:cNvPr id="656" name="Google Shape;656;p41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ko-KR" sz="1500">
                <a:latin typeface="Lora"/>
                <a:ea typeface="Lora"/>
                <a:cs typeface="Lora"/>
                <a:sym typeface="Lora"/>
              </a:rPr>
              <a:t>“Trainset vs Testset”</a:t>
            </a:r>
            <a:endParaRPr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57" name="Google Shape;657;p41"/>
          <p:cNvSpPr txBox="1"/>
          <p:nvPr/>
        </p:nvSpPr>
        <p:spPr>
          <a:xfrm>
            <a:off x="902963" y="1019024"/>
            <a:ext cx="701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테스트 (학습과 테스트의 분리)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8" name="Google Shape;658;p41"/>
          <p:cNvGrpSpPr/>
          <p:nvPr/>
        </p:nvGrpSpPr>
        <p:grpSpPr>
          <a:xfrm>
            <a:off x="2610783" y="2213551"/>
            <a:ext cx="4425141" cy="475200"/>
            <a:chOff x="1441281" y="1709062"/>
            <a:chExt cx="5363807" cy="576000"/>
          </a:xfrm>
        </p:grpSpPr>
        <p:sp>
          <p:nvSpPr>
            <p:cNvPr id="659" name="Google Shape;659;p41"/>
            <p:cNvSpPr/>
            <p:nvPr/>
          </p:nvSpPr>
          <p:spPr>
            <a:xfrm>
              <a:off x="1441281" y="1709062"/>
              <a:ext cx="5361600" cy="576000"/>
            </a:xfrm>
            <a:prstGeom prst="rect">
              <a:avLst/>
            </a:prstGeom>
            <a:solidFill>
              <a:srgbClr val="FFFFFF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5754488" y="1709062"/>
              <a:ext cx="1050600" cy="576000"/>
            </a:xfrm>
            <a:prstGeom prst="rect">
              <a:avLst/>
            </a:prstGeom>
            <a:solidFill>
              <a:srgbClr val="262626"/>
            </a:solidFill>
            <a:ln cap="flat" cmpd="sng" w="25400">
              <a:solidFill>
                <a:srgbClr val="26262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61" name="Google Shape;661;p41"/>
            <p:cNvSpPr/>
            <p:nvPr/>
          </p:nvSpPr>
          <p:spPr>
            <a:xfrm>
              <a:off x="3149445" y="1810545"/>
              <a:ext cx="98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Trainset</a:t>
              </a:r>
              <a:endParaRPr sz="1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41"/>
            <p:cNvSpPr/>
            <p:nvPr/>
          </p:nvSpPr>
          <p:spPr>
            <a:xfrm>
              <a:off x="5803824" y="1804272"/>
              <a:ext cx="899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Testset</a:t>
              </a:r>
              <a:endPara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3" name="Google Shape;663;p41"/>
          <p:cNvSpPr txBox="1"/>
          <p:nvPr/>
        </p:nvSpPr>
        <p:spPr>
          <a:xfrm>
            <a:off x="1819363" y="2325345"/>
            <a:ext cx="6414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41"/>
          <p:cNvSpPr txBox="1"/>
          <p:nvPr/>
        </p:nvSpPr>
        <p:spPr>
          <a:xfrm>
            <a:off x="4220772" y="1920857"/>
            <a:ext cx="4386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80%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41"/>
          <p:cNvSpPr txBox="1"/>
          <p:nvPr/>
        </p:nvSpPr>
        <p:spPr>
          <a:xfrm>
            <a:off x="6382467" y="1917725"/>
            <a:ext cx="433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20%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6" name="Google Shape;666;p41"/>
          <p:cNvGrpSpPr/>
          <p:nvPr/>
        </p:nvGrpSpPr>
        <p:grpSpPr>
          <a:xfrm>
            <a:off x="3736049" y="3081813"/>
            <a:ext cx="1831780" cy="1744812"/>
            <a:chOff x="881253" y="1746869"/>
            <a:chExt cx="1516500" cy="1444500"/>
          </a:xfrm>
        </p:grpSpPr>
        <p:cxnSp>
          <p:nvCxnSpPr>
            <p:cNvPr id="667" name="Google Shape;667;p41"/>
            <p:cNvCxnSpPr/>
            <p:nvPr/>
          </p:nvCxnSpPr>
          <p:spPr>
            <a:xfrm rot="10800000">
              <a:off x="881253" y="1746869"/>
              <a:ext cx="0" cy="1444500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668" name="Google Shape;668;p41"/>
            <p:cNvCxnSpPr/>
            <p:nvPr/>
          </p:nvCxnSpPr>
          <p:spPr>
            <a:xfrm>
              <a:off x="881253" y="3191369"/>
              <a:ext cx="1516500" cy="0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sp>
        <p:nvSpPr>
          <p:cNvPr id="669" name="Google Shape;669;p41"/>
          <p:cNvSpPr/>
          <p:nvPr/>
        </p:nvSpPr>
        <p:spPr>
          <a:xfrm>
            <a:off x="3885000" y="3282870"/>
            <a:ext cx="1552067" cy="1389639"/>
          </a:xfrm>
          <a:custGeom>
            <a:rect b="b" l="l" r="r" t="t"/>
            <a:pathLst>
              <a:path extrusionOk="0" h="953440" w="1282700">
                <a:moveTo>
                  <a:pt x="0" y="953440"/>
                </a:moveTo>
                <a:cubicBezTo>
                  <a:pt x="17991" y="841256"/>
                  <a:pt x="35983" y="729073"/>
                  <a:pt x="76200" y="623240"/>
                </a:cubicBezTo>
                <a:cubicBezTo>
                  <a:pt x="116417" y="517407"/>
                  <a:pt x="167217" y="405223"/>
                  <a:pt x="241300" y="318440"/>
                </a:cubicBezTo>
                <a:cubicBezTo>
                  <a:pt x="315383" y="231657"/>
                  <a:pt x="419100" y="153340"/>
                  <a:pt x="520700" y="102540"/>
                </a:cubicBezTo>
                <a:cubicBezTo>
                  <a:pt x="622300" y="51740"/>
                  <a:pt x="742950" y="30573"/>
                  <a:pt x="850900" y="13640"/>
                </a:cubicBezTo>
                <a:cubicBezTo>
                  <a:pt x="958850" y="-3293"/>
                  <a:pt x="1096433" y="3057"/>
                  <a:pt x="1168400" y="940"/>
                </a:cubicBezTo>
                <a:cubicBezTo>
                  <a:pt x="1240367" y="-1177"/>
                  <a:pt x="1282700" y="940"/>
                  <a:pt x="1282700" y="940"/>
                </a:cubicBezTo>
              </a:path>
            </a:pathLst>
          </a:custGeom>
          <a:noFill/>
          <a:ln cap="flat" cmpd="sng" w="1905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70" name="Google Shape;670;p41"/>
          <p:cNvSpPr/>
          <p:nvPr/>
        </p:nvSpPr>
        <p:spPr>
          <a:xfrm>
            <a:off x="3915876" y="3633758"/>
            <a:ext cx="1519238" cy="1134277"/>
          </a:xfrm>
          <a:custGeom>
            <a:rect b="b" l="l" r="r" t="t"/>
            <a:pathLst>
              <a:path extrusionOk="0" h="1374881" w="1841500">
                <a:moveTo>
                  <a:pt x="0" y="1374881"/>
                </a:moveTo>
                <a:cubicBezTo>
                  <a:pt x="17991" y="1257406"/>
                  <a:pt x="35983" y="1139931"/>
                  <a:pt x="63500" y="1019281"/>
                </a:cubicBezTo>
                <a:cubicBezTo>
                  <a:pt x="91017" y="898631"/>
                  <a:pt x="118533" y="771631"/>
                  <a:pt x="165100" y="650981"/>
                </a:cubicBezTo>
                <a:cubicBezTo>
                  <a:pt x="211667" y="530331"/>
                  <a:pt x="262467" y="403331"/>
                  <a:pt x="342900" y="295381"/>
                </a:cubicBezTo>
                <a:cubicBezTo>
                  <a:pt x="423333" y="187431"/>
                  <a:pt x="556683" y="26564"/>
                  <a:pt x="647700" y="3281"/>
                </a:cubicBezTo>
                <a:cubicBezTo>
                  <a:pt x="738717" y="-20002"/>
                  <a:pt x="814917" y="85831"/>
                  <a:pt x="889000" y="155681"/>
                </a:cubicBezTo>
                <a:cubicBezTo>
                  <a:pt x="963083" y="225531"/>
                  <a:pt x="1022350" y="333481"/>
                  <a:pt x="1092200" y="422381"/>
                </a:cubicBezTo>
                <a:cubicBezTo>
                  <a:pt x="1162050" y="511281"/>
                  <a:pt x="1242483" y="631931"/>
                  <a:pt x="1308100" y="689081"/>
                </a:cubicBezTo>
                <a:cubicBezTo>
                  <a:pt x="1373717" y="746231"/>
                  <a:pt x="1416050" y="746231"/>
                  <a:pt x="1485900" y="765281"/>
                </a:cubicBezTo>
                <a:cubicBezTo>
                  <a:pt x="1555750" y="784331"/>
                  <a:pt x="1667933" y="797031"/>
                  <a:pt x="1727200" y="803381"/>
                </a:cubicBezTo>
                <a:cubicBezTo>
                  <a:pt x="1786467" y="809731"/>
                  <a:pt x="1841500" y="803381"/>
                  <a:pt x="1841500" y="803381"/>
                </a:cubicBezTo>
              </a:path>
            </a:pathLst>
          </a:custGeom>
          <a:noFill/>
          <a:ln cap="flat" cmpd="sng" w="1905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71" name="Google Shape;671;p41"/>
          <p:cNvSpPr txBox="1"/>
          <p:nvPr/>
        </p:nvSpPr>
        <p:spPr>
          <a:xfrm>
            <a:off x="5447303" y="3155911"/>
            <a:ext cx="6660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Trainset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41"/>
          <p:cNvSpPr txBox="1"/>
          <p:nvPr/>
        </p:nvSpPr>
        <p:spPr>
          <a:xfrm>
            <a:off x="5459936" y="4168157"/>
            <a:ext cx="6069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Testset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41"/>
          <p:cNvSpPr txBox="1"/>
          <p:nvPr/>
        </p:nvSpPr>
        <p:spPr>
          <a:xfrm>
            <a:off x="2898976" y="3028954"/>
            <a:ext cx="7614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Accuracy</a:t>
            </a:r>
            <a:endParaRPr b="1" sz="11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42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Scikit-Learn</a:t>
            </a:r>
            <a:endParaRPr/>
          </a:p>
        </p:txBody>
      </p:sp>
      <p:sp>
        <p:nvSpPr>
          <p:cNvPr id="679" name="Google Shape;679;p42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r>
              <a:rPr lang="ko-KR"/>
              <a:t>sklearn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</a:pPr>
            <a:r>
              <a:rPr lang="ko-KR" sz="3000"/>
              <a:t>Scikit-Learn</a:t>
            </a:r>
            <a:endParaRPr/>
          </a:p>
        </p:txBody>
      </p:sp>
      <p:sp>
        <p:nvSpPr>
          <p:cNvPr id="685" name="Google Shape;685;p4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sklearn</a:t>
            </a:r>
            <a:endParaRPr/>
          </a:p>
        </p:txBody>
      </p:sp>
      <p:pic>
        <p:nvPicPr>
          <p:cNvPr id="686" name="Google Shape;68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9150"/>
            <a:ext cx="8839202" cy="1497754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43"/>
          <p:cNvSpPr txBox="1"/>
          <p:nvPr/>
        </p:nvSpPr>
        <p:spPr>
          <a:xfrm>
            <a:off x="3072000" y="2697350"/>
            <a:ext cx="3000000" cy="16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u="sng">
                <a:solidFill>
                  <a:schemeClr val="hlink"/>
                </a:solidFill>
                <a:hlinkClick r:id="rId4"/>
              </a:rPr>
              <a:t>https://scikit-learn.org/</a:t>
            </a:r>
            <a:endParaRPr sz="23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92" name="Google Shape;692;p44"/>
          <p:cNvGraphicFramePr/>
          <p:nvPr/>
        </p:nvGraphicFramePr>
        <p:xfrm>
          <a:off x="226600" y="8878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{CF3B41E6-FB69-44C5-8815-249E1965C427}</a:tableStyleId>
              </a:tblPr>
              <a:tblGrid>
                <a:gridCol w="2902850"/>
                <a:gridCol w="5636200"/>
              </a:tblGrid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sklearn.base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rgbClr val="212529"/>
                          </a:solidFill>
                          <a:highlight>
                            <a:srgbClr val="FFFFFF"/>
                          </a:highlight>
                        </a:rPr>
                        <a:t>Base class for all estimators in scikit-learn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sklearn.ensemble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rgbClr val="212529"/>
                          </a:solidFill>
                          <a:highlight>
                            <a:srgbClr val="FFFFFF"/>
                          </a:highlight>
                        </a:rPr>
                        <a:t>ensemble-based methods for classification, regression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sklearn.impute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>
                          <a:solidFill>
                            <a:srgbClr val="212529"/>
                          </a:solidFill>
                          <a:highlight>
                            <a:srgbClr val="FFFFFF"/>
                          </a:highlight>
                        </a:rPr>
                        <a:t>Transformers</a:t>
                      </a:r>
                      <a:r>
                        <a:rPr lang="ko-KR" sz="1200">
                          <a:solidFill>
                            <a:srgbClr val="212529"/>
                          </a:solidFill>
                          <a:highlight>
                            <a:srgbClr val="FFFFFF"/>
                          </a:highlight>
                        </a:rPr>
                        <a:t> for missing value imputation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sklearn.linear_model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rgbClr val="212529"/>
                          </a:solidFill>
                          <a:highlight>
                            <a:srgbClr val="FFFFFF"/>
                          </a:highlight>
                        </a:rPr>
                        <a:t> module implements a variety of linear models.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sklearn.metrics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rgbClr val="212529"/>
                          </a:solidFill>
                          <a:highlight>
                            <a:srgbClr val="FFFFFF"/>
                          </a:highlight>
                        </a:rPr>
                        <a:t>module includes score functions, performance metrics 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sklearn.model_selection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rgbClr val="212529"/>
                          </a:solidFill>
                          <a:highlight>
                            <a:srgbClr val="FFFFFF"/>
                          </a:highlight>
                        </a:rPr>
                        <a:t>module about model selection (CV,  train_test_split,)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sklearn.neighbors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implements the k-nearest neighbors algorithm.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5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sklearn.pipeline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module implements utilities to build a composite estimator, as a chain of transforms and estimators.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5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sklearn.preprocessing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module includes scaling, centering, normalization, binarization methods.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93" name="Google Shape;693;p4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</a:pPr>
            <a:r>
              <a:rPr lang="ko-KR" sz="3000"/>
              <a:t>Scikit-Learn</a:t>
            </a:r>
            <a:endParaRPr/>
          </a:p>
        </p:txBody>
      </p:sp>
      <p:sp>
        <p:nvSpPr>
          <p:cNvPr id="694" name="Google Shape;694;p4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sklearn</a:t>
            </a:r>
            <a:endParaRPr/>
          </a:p>
        </p:txBody>
      </p:sp>
      <p:sp>
        <p:nvSpPr>
          <p:cNvPr id="695" name="Google Shape;695;p44"/>
          <p:cNvSpPr txBox="1"/>
          <p:nvPr/>
        </p:nvSpPr>
        <p:spPr>
          <a:xfrm>
            <a:off x="768750" y="347275"/>
            <a:ext cx="29199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주요 Library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66" name="Google Shape;66;p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67" name="Google Shape;6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40" y="2329281"/>
            <a:ext cx="1555506" cy="1170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9"/>
          <p:cNvCxnSpPr/>
          <p:nvPr/>
        </p:nvCxnSpPr>
        <p:spPr>
          <a:xfrm>
            <a:off x="1794151" y="2968311"/>
            <a:ext cx="368700" cy="2049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" name="Google Shape;70;p9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1" name="Google Shape;71;p9"/>
          <p:cNvSpPr txBox="1"/>
          <p:nvPr/>
        </p:nvSpPr>
        <p:spPr>
          <a:xfrm>
            <a:off x="5343275" y="2150350"/>
            <a:ext cx="3841800" cy="18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집의 크기</a:t>
            </a:r>
            <a:r>
              <a:rPr lang="ko-KR" sz="1800"/>
              <a:t>로부터 </a:t>
            </a:r>
            <a:br>
              <a:rPr lang="ko-KR" sz="1800"/>
            </a:br>
            <a:r>
              <a:rPr b="1" lang="ko-KR" sz="1800"/>
              <a:t>집의 가격</a:t>
            </a:r>
            <a:r>
              <a:rPr lang="ko-KR" sz="1800"/>
              <a:t>을 예측하기 위해서</a:t>
            </a:r>
            <a:br>
              <a:rPr lang="ko-KR" sz="1800"/>
            </a:br>
            <a:br>
              <a:rPr lang="ko-KR" sz="1800"/>
            </a:br>
            <a:r>
              <a:rPr lang="ko-KR" sz="1800"/>
              <a:t>어떻게?</a:t>
            </a:r>
            <a:endParaRPr sz="1800"/>
          </a:p>
        </p:txBody>
      </p:sp>
      <p:sp>
        <p:nvSpPr>
          <p:cNvPr id="72" name="Google Shape;72;p9"/>
          <p:cNvSpPr txBox="1"/>
          <p:nvPr/>
        </p:nvSpPr>
        <p:spPr>
          <a:xfrm>
            <a:off x="902970" y="1019021"/>
            <a:ext cx="70119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0" name="Google Shape;700;p45"/>
          <p:cNvGraphicFramePr/>
          <p:nvPr/>
        </p:nvGraphicFramePr>
        <p:xfrm>
          <a:off x="226600" y="8878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{CF3B41E6-FB69-44C5-8815-249E1965C427}</a:tableStyleId>
              </a:tblPr>
              <a:tblGrid>
                <a:gridCol w="2609850"/>
                <a:gridCol w="5067300"/>
              </a:tblGrid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sklearn.tree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module includes decision tree-based models for classification and regression.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sklearn.svm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Support Vector Machine algorithms.</a:t>
                      </a:r>
                      <a:endParaRPr sz="1200">
                        <a:solidFill>
                          <a:srgbClr val="212529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sklearn.decomposition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(차원축소) matrix decomposition algorithms like a PCA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050">
                          <a:solidFill>
                            <a:srgbClr val="2878A2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sklearn.compose</a:t>
                      </a:r>
                      <a:endParaRPr b="1" sz="1050">
                        <a:solidFill>
                          <a:srgbClr val="2878A2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rgbClr val="212529"/>
                          </a:solidFill>
                          <a:highlight>
                            <a:srgbClr val="FFFFFF"/>
                          </a:highlight>
                        </a:rPr>
                        <a:t>Meta-estimators for building composite models with transformers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01" name="Google Shape;701;p4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</a:pPr>
            <a:r>
              <a:rPr lang="ko-KR" sz="3000"/>
              <a:t>Scikit-Learn</a:t>
            </a:r>
            <a:endParaRPr/>
          </a:p>
        </p:txBody>
      </p:sp>
      <p:sp>
        <p:nvSpPr>
          <p:cNvPr id="702" name="Google Shape;702;p4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sklearn</a:t>
            </a:r>
            <a:endParaRPr/>
          </a:p>
        </p:txBody>
      </p:sp>
      <p:sp>
        <p:nvSpPr>
          <p:cNvPr id="703" name="Google Shape;703;p45"/>
          <p:cNvSpPr txBox="1"/>
          <p:nvPr/>
        </p:nvSpPr>
        <p:spPr>
          <a:xfrm>
            <a:off x="768750" y="347275"/>
            <a:ext cx="29199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주요 Library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</a:pPr>
            <a:r>
              <a:rPr lang="ko-KR" sz="3000"/>
              <a:t>Scikit-Learn</a:t>
            </a:r>
            <a:r>
              <a:rPr lang="ko-KR" sz="3000"/>
              <a:t>의 구조</a:t>
            </a:r>
            <a:endParaRPr/>
          </a:p>
        </p:txBody>
      </p:sp>
      <p:sp>
        <p:nvSpPr>
          <p:cNvPr id="709" name="Google Shape;709;p46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sklearn</a:t>
            </a:r>
            <a:endParaRPr/>
          </a:p>
        </p:txBody>
      </p:sp>
      <p:sp>
        <p:nvSpPr>
          <p:cNvPr id="710" name="Google Shape;710;p46"/>
          <p:cNvSpPr txBox="1"/>
          <p:nvPr>
            <p:ph idx="4294967295" type="ctrTitle"/>
          </p:nvPr>
        </p:nvSpPr>
        <p:spPr>
          <a:xfrm>
            <a:off x="2857475" y="1243175"/>
            <a:ext cx="3429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BaseEstimator</a:t>
            </a:r>
            <a:endParaRPr/>
          </a:p>
        </p:txBody>
      </p:sp>
      <p:sp>
        <p:nvSpPr>
          <p:cNvPr id="711" name="Google Shape;711;p46"/>
          <p:cNvSpPr txBox="1"/>
          <p:nvPr>
            <p:ph idx="4294967295" type="ctrTitle"/>
          </p:nvPr>
        </p:nvSpPr>
        <p:spPr>
          <a:xfrm>
            <a:off x="5229450" y="2376075"/>
            <a:ext cx="3429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Estimator</a:t>
            </a:r>
            <a:endParaRPr/>
          </a:p>
        </p:txBody>
      </p:sp>
      <p:cxnSp>
        <p:nvCxnSpPr>
          <p:cNvPr id="712" name="Google Shape;712;p46"/>
          <p:cNvCxnSpPr>
            <a:stCxn id="710" idx="2"/>
            <a:endCxn id="711" idx="0"/>
          </p:cNvCxnSpPr>
          <p:nvPr/>
        </p:nvCxnSpPr>
        <p:spPr>
          <a:xfrm>
            <a:off x="4571975" y="1833575"/>
            <a:ext cx="2372100" cy="54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46"/>
          <p:cNvCxnSpPr>
            <a:stCxn id="710" idx="2"/>
            <a:endCxn id="714" idx="0"/>
          </p:cNvCxnSpPr>
          <p:nvPr/>
        </p:nvCxnSpPr>
        <p:spPr>
          <a:xfrm flipH="1">
            <a:off x="2034875" y="1833575"/>
            <a:ext cx="2537100" cy="54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4" name="Google Shape;714;p46"/>
          <p:cNvSpPr txBox="1"/>
          <p:nvPr>
            <p:ph idx="4294967295" type="ctrTitle"/>
          </p:nvPr>
        </p:nvSpPr>
        <p:spPr>
          <a:xfrm>
            <a:off x="320275" y="2376075"/>
            <a:ext cx="3429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Transformer</a:t>
            </a:r>
            <a:endParaRPr/>
          </a:p>
        </p:txBody>
      </p:sp>
      <p:sp>
        <p:nvSpPr>
          <p:cNvPr id="715" name="Google Shape;715;p46"/>
          <p:cNvSpPr txBox="1"/>
          <p:nvPr/>
        </p:nvSpPr>
        <p:spPr>
          <a:xfrm>
            <a:off x="5968375" y="731363"/>
            <a:ext cx="2413500" cy="10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get_params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set_params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→ 학습시 사용되는 파라미터.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16" name="Google Shape;716;p46"/>
          <p:cNvSpPr txBox="1"/>
          <p:nvPr/>
        </p:nvSpPr>
        <p:spPr>
          <a:xfrm>
            <a:off x="1224825" y="3092525"/>
            <a:ext cx="14769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변환기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17" name="Google Shape;717;p46"/>
          <p:cNvSpPr txBox="1"/>
          <p:nvPr/>
        </p:nvSpPr>
        <p:spPr>
          <a:xfrm>
            <a:off x="6205500" y="3092525"/>
            <a:ext cx="14769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추정기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18" name="Google Shape;718;p46"/>
          <p:cNvSpPr txBox="1"/>
          <p:nvPr/>
        </p:nvSpPr>
        <p:spPr>
          <a:xfrm>
            <a:off x="3489600" y="3621200"/>
            <a:ext cx="2164800" cy="10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200">
                <a:latin typeface="Nanum Gothic"/>
                <a:ea typeface="Nanum Gothic"/>
                <a:cs typeface="Nanum Gothic"/>
                <a:sym typeface="Nanum Gothic"/>
              </a:rPr>
              <a:t>Class 사용 이유</a:t>
            </a:r>
            <a:endParaRPr b="1" sz="2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19" name="Google Shape;719;p46"/>
          <p:cNvSpPr txBox="1"/>
          <p:nvPr/>
        </p:nvSpPr>
        <p:spPr>
          <a:xfrm>
            <a:off x="3119600" y="2270175"/>
            <a:ext cx="300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fit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transform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fit_transform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</a:pPr>
            <a:r>
              <a:rPr lang="ko-KR" sz="3000"/>
              <a:t>Scikit-Learn의 구조</a:t>
            </a:r>
            <a:endParaRPr/>
          </a:p>
        </p:txBody>
      </p:sp>
      <p:sp>
        <p:nvSpPr>
          <p:cNvPr id="725" name="Google Shape;725;p47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sklearn</a:t>
            </a:r>
            <a:endParaRPr/>
          </a:p>
        </p:txBody>
      </p:sp>
      <p:sp>
        <p:nvSpPr>
          <p:cNvPr id="726" name="Google Shape;726;p47"/>
          <p:cNvSpPr txBox="1"/>
          <p:nvPr/>
        </p:nvSpPr>
        <p:spPr>
          <a:xfrm>
            <a:off x="5954400" y="1898275"/>
            <a:ext cx="3090300" cy="16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Pipeline으로 변환기와 추정기를 연결할 수 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⇒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컴포넌트화, 자동화, 재사용성 Up!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727" name="Google Shape;72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90925"/>
            <a:ext cx="5441541" cy="2761650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47"/>
          <p:cNvSpPr/>
          <p:nvPr/>
        </p:nvSpPr>
        <p:spPr>
          <a:xfrm>
            <a:off x="586225" y="2002975"/>
            <a:ext cx="5007600" cy="1751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47"/>
          <p:cNvSpPr txBox="1"/>
          <p:nvPr/>
        </p:nvSpPr>
        <p:spPr>
          <a:xfrm>
            <a:off x="259300" y="717175"/>
            <a:ext cx="29199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Pipeline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48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Gradient Descent</a:t>
            </a:r>
            <a:endParaRPr/>
          </a:p>
        </p:txBody>
      </p:sp>
      <p:sp>
        <p:nvSpPr>
          <p:cNvPr id="735" name="Google Shape;735;p48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r>
              <a:rPr lang="ko-KR"/>
              <a:t>경사하강법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78" name="Google Shape;78;p1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40" y="2329281"/>
            <a:ext cx="1555506" cy="1170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Google Shape;81;p10"/>
          <p:cNvCxnSpPr/>
          <p:nvPr/>
        </p:nvCxnSpPr>
        <p:spPr>
          <a:xfrm>
            <a:off x="1794151" y="2968311"/>
            <a:ext cx="368700" cy="2049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0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83" name="Google Shape;83;p10"/>
          <p:cNvSpPr txBox="1"/>
          <p:nvPr/>
        </p:nvSpPr>
        <p:spPr>
          <a:xfrm>
            <a:off x="5343275" y="2150350"/>
            <a:ext cx="3841800" cy="18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집의 크기</a:t>
            </a:r>
            <a:r>
              <a:rPr lang="ko-KR" sz="1800"/>
              <a:t>로부터 </a:t>
            </a:r>
            <a:br>
              <a:rPr lang="ko-KR" sz="1800"/>
            </a:br>
            <a:r>
              <a:rPr b="1" lang="ko-KR" sz="1800"/>
              <a:t>집의 가격</a:t>
            </a:r>
            <a:r>
              <a:rPr lang="ko-KR" sz="1800"/>
              <a:t>을 예측하기 위해서</a:t>
            </a:r>
            <a:br>
              <a:rPr lang="ko-KR" sz="1800"/>
            </a:br>
            <a:br>
              <a:rPr lang="ko-KR" sz="1800"/>
            </a:br>
            <a:r>
              <a:rPr lang="ko-KR" sz="1800"/>
              <a:t>어떻게?</a:t>
            </a:r>
            <a:br>
              <a:rPr lang="ko-KR" sz="1800"/>
            </a:br>
            <a:br>
              <a:rPr lang="ko-KR" sz="1800"/>
            </a:br>
            <a:r>
              <a:rPr b="1" lang="ko-KR" sz="1800"/>
              <a:t>Size와 Price의 </a:t>
            </a:r>
            <a:r>
              <a:rPr b="1" lang="ko-KR" sz="1800">
                <a:solidFill>
                  <a:srgbClr val="FF0000"/>
                </a:solidFill>
              </a:rPr>
              <a:t>관계</a:t>
            </a:r>
            <a:r>
              <a:rPr b="1" lang="ko-KR" sz="1800"/>
              <a:t>를 파악해서!</a:t>
            </a:r>
            <a:endParaRPr b="1" sz="1800"/>
          </a:p>
        </p:txBody>
      </p:sp>
      <p:sp>
        <p:nvSpPr>
          <p:cNvPr id="84" name="Google Shape;84;p10"/>
          <p:cNvSpPr txBox="1"/>
          <p:nvPr/>
        </p:nvSpPr>
        <p:spPr>
          <a:xfrm>
            <a:off x="902970" y="1019021"/>
            <a:ext cx="70119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90" name="Google Shape;90;p1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91" name="Google Shape;9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40" y="2329281"/>
            <a:ext cx="1555506" cy="1170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1"/>
          <p:cNvCxnSpPr/>
          <p:nvPr/>
        </p:nvCxnSpPr>
        <p:spPr>
          <a:xfrm>
            <a:off x="1794151" y="2968311"/>
            <a:ext cx="368700" cy="2049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11"/>
          <p:cNvSpPr txBox="1"/>
          <p:nvPr/>
        </p:nvSpPr>
        <p:spPr>
          <a:xfrm>
            <a:off x="5343275" y="2150350"/>
            <a:ext cx="38418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Size와 Price의 관계</a:t>
            </a:r>
            <a:r>
              <a:rPr lang="ko-KR" sz="1800"/>
              <a:t>를 파악해서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예측을 잘하고자 한다.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어떤 관계?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ko-KR" sz="1800"/>
            </a:br>
            <a:r>
              <a:rPr b="1" lang="ko-KR" sz="1800"/>
              <a:t>예를들면..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ko-KR" sz="1800"/>
            </a:br>
            <a:br>
              <a:rPr b="1" lang="ko-KR" sz="1800"/>
            </a:b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95" name="Google Shape;95;p11"/>
          <p:cNvSpPr txBox="1"/>
          <p:nvPr/>
        </p:nvSpPr>
        <p:spPr>
          <a:xfrm>
            <a:off x="902970" y="1019021"/>
            <a:ext cx="70119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101" name="Google Shape;101;p1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102" name="Google Shape;10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40" y="2329281"/>
            <a:ext cx="1555506" cy="1170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2"/>
          <p:cNvCxnSpPr/>
          <p:nvPr/>
        </p:nvCxnSpPr>
        <p:spPr>
          <a:xfrm>
            <a:off x="1794151" y="2968311"/>
            <a:ext cx="368700" cy="2049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12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6" name="Google Shape;106;p12"/>
          <p:cNvSpPr txBox="1"/>
          <p:nvPr/>
        </p:nvSpPr>
        <p:spPr>
          <a:xfrm>
            <a:off x="5343275" y="2150350"/>
            <a:ext cx="38418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Size와 Price의 관계</a:t>
            </a:r>
            <a:r>
              <a:rPr lang="ko-KR" sz="1800"/>
              <a:t>를 파악해서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예측을 잘하고자 한다.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예를들면 </a:t>
            </a:r>
            <a:r>
              <a:rPr b="1" lang="ko-KR" sz="1800"/>
              <a:t>선형 관계</a:t>
            </a:r>
            <a:br>
              <a:rPr b="1" lang="ko-KR" sz="1800"/>
            </a:br>
            <a:r>
              <a:rPr b="1" lang="ko-KR" sz="1800"/>
              <a:t>=</a:t>
            </a:r>
            <a:br>
              <a:rPr b="1" lang="ko-KR" sz="1800"/>
            </a:br>
            <a:r>
              <a:rPr b="1" lang="ko-KR" sz="1800"/>
              <a:t>Linear Relation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( 우리가 예측할 문제?: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연속적인 변수=&gt; Linear Regression)</a:t>
            </a:r>
            <a:br>
              <a:rPr b="1" lang="ko-KR" sz="1800"/>
            </a:br>
            <a:br>
              <a:rPr b="1" lang="ko-KR" sz="1800"/>
            </a:br>
            <a:br>
              <a:rPr lang="ko-KR" sz="1800"/>
            </a:b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ko-KR" sz="1800"/>
            </a:br>
            <a:br>
              <a:rPr b="1" lang="ko-KR" sz="1800"/>
            </a:b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107" name="Google Shape;107;p12"/>
          <p:cNvSpPr txBox="1"/>
          <p:nvPr/>
        </p:nvSpPr>
        <p:spPr>
          <a:xfrm>
            <a:off x="902970" y="1019021"/>
            <a:ext cx="70119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12"/>
          <p:cNvCxnSpPr/>
          <p:nvPr/>
        </p:nvCxnSpPr>
        <p:spPr>
          <a:xfrm flipH="1" rot="10800000">
            <a:off x="2667894" y="2669206"/>
            <a:ext cx="2490600" cy="167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114" name="Google Shape;114;p1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115" name="Google Shape;11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40" y="2329281"/>
            <a:ext cx="1555506" cy="1170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13"/>
          <p:cNvCxnSpPr/>
          <p:nvPr/>
        </p:nvCxnSpPr>
        <p:spPr>
          <a:xfrm>
            <a:off x="1794151" y="2968311"/>
            <a:ext cx="368700" cy="2049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" name="Google Shape;118;p13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9" name="Google Shape;119;p13"/>
          <p:cNvSpPr txBox="1"/>
          <p:nvPr/>
        </p:nvSpPr>
        <p:spPr>
          <a:xfrm>
            <a:off x="5343275" y="1845550"/>
            <a:ext cx="3841800" cy="21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선형 관계</a:t>
            </a:r>
            <a:br>
              <a:rPr b="1" lang="ko-KR" sz="1800"/>
            </a:br>
            <a:r>
              <a:rPr b="1" lang="ko-KR" sz="1800"/>
              <a:t>=</a:t>
            </a:r>
            <a:br>
              <a:rPr b="1" lang="ko-KR" sz="1800"/>
            </a:br>
            <a:r>
              <a:rPr b="1" lang="ko-KR" sz="1800"/>
              <a:t>Linear Regression</a:t>
            </a:r>
            <a:br>
              <a:rPr b="1" lang="ko-KR" sz="1800"/>
            </a:br>
            <a:r>
              <a:rPr b="1" lang="ko-KR" sz="1800"/>
              <a:t>=</a:t>
            </a:r>
            <a:br>
              <a:rPr b="1" lang="ko-KR" sz="1800"/>
            </a:br>
            <a:r>
              <a:rPr b="1" lang="ko-KR" sz="1800"/>
              <a:t>Wx + b </a:t>
            </a:r>
            <a:br>
              <a:rPr b="1" lang="ko-KR" sz="1800"/>
            </a:br>
            <a:r>
              <a:rPr b="1" lang="ko-KR" sz="1800"/>
              <a:t>=</a:t>
            </a:r>
            <a:br>
              <a:rPr b="1" lang="ko-KR" sz="1800"/>
            </a:br>
            <a:r>
              <a:rPr b="1" lang="ko-KR" sz="1800"/>
              <a:t>가설(Hypothesis) - H(x)</a:t>
            </a:r>
            <a:endParaRPr b="1" sz="1800"/>
          </a:p>
        </p:txBody>
      </p:sp>
      <p:sp>
        <p:nvSpPr>
          <p:cNvPr id="120" name="Google Shape;120;p13"/>
          <p:cNvSpPr txBox="1"/>
          <p:nvPr/>
        </p:nvSpPr>
        <p:spPr>
          <a:xfrm>
            <a:off x="902970" y="1019021"/>
            <a:ext cx="70119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1" name="Google Shape;121;p13"/>
          <p:cNvCxnSpPr/>
          <p:nvPr/>
        </p:nvCxnSpPr>
        <p:spPr>
          <a:xfrm flipH="1" rot="10800000">
            <a:off x="2667894" y="2669206"/>
            <a:ext cx="2490600" cy="167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3"/>
          <p:cNvSpPr txBox="1"/>
          <p:nvPr/>
        </p:nvSpPr>
        <p:spPr>
          <a:xfrm>
            <a:off x="6329750" y="3940775"/>
            <a:ext cx="1121400" cy="12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0000"/>
                </a:solidFill>
              </a:rPr>
              <a:t>x=?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0000"/>
                </a:solidFill>
              </a:rPr>
              <a:t>y=?</a:t>
            </a:r>
            <a:br>
              <a:rPr lang="ko-KR" sz="1800">
                <a:solidFill>
                  <a:srgbClr val="000000"/>
                </a:solidFill>
              </a:rPr>
            </a:br>
            <a:r>
              <a:rPr lang="ko-KR" sz="1800">
                <a:solidFill>
                  <a:srgbClr val="000000"/>
                </a:solidFill>
              </a:rPr>
              <a:t>H(x)=?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머신러닝 학습방법</a:t>
            </a:r>
            <a:endParaRPr/>
          </a:p>
        </p:txBody>
      </p:sp>
      <p:sp>
        <p:nvSpPr>
          <p:cNvPr id="128" name="Google Shape;128;p1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학습방법</a:t>
            </a:r>
            <a:endParaRPr/>
          </a:p>
        </p:txBody>
      </p:sp>
      <p:pic>
        <p:nvPicPr>
          <p:cNvPr id="129" name="Google Shape;12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433" y="2298961"/>
            <a:ext cx="3501554" cy="242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40" y="2329281"/>
            <a:ext cx="1555506" cy="1170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14"/>
          <p:cNvCxnSpPr/>
          <p:nvPr/>
        </p:nvCxnSpPr>
        <p:spPr>
          <a:xfrm>
            <a:off x="1794151" y="2968311"/>
            <a:ext cx="368700" cy="2049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" name="Google Shape;132;p14"/>
          <p:cNvSpPr txBox="1"/>
          <p:nvPr/>
        </p:nvSpPr>
        <p:spPr>
          <a:xfrm>
            <a:off x="968550" y="1533491"/>
            <a:ext cx="7217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500">
                <a:latin typeface="Lora"/>
                <a:ea typeface="Lora"/>
                <a:cs typeface="Lora"/>
                <a:sym typeface="Lora"/>
              </a:rPr>
              <a:t>가장 중요한 두가지: </a:t>
            </a:r>
            <a:r>
              <a:rPr b="1" i="1" lang="ko-KR" sz="1500">
                <a:latin typeface="Lora"/>
                <a:ea typeface="Lora"/>
                <a:cs typeface="Lora"/>
                <a:sym typeface="Lora"/>
              </a:rPr>
              <a:t>“Hypothesis &amp; Cost” </a:t>
            </a:r>
            <a:endParaRPr b="1" i="1" sz="11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3" name="Google Shape;133;p14"/>
          <p:cNvSpPr txBox="1"/>
          <p:nvPr/>
        </p:nvSpPr>
        <p:spPr>
          <a:xfrm>
            <a:off x="5343275" y="1845550"/>
            <a:ext cx="3841800" cy="21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/>
              <a:t>선형 관계</a:t>
            </a:r>
            <a:br>
              <a:rPr b="1" lang="ko-KR" sz="1800"/>
            </a:br>
            <a:r>
              <a:rPr b="1" lang="ko-KR" sz="1800"/>
              <a:t>=</a:t>
            </a:r>
            <a:br>
              <a:rPr b="1" lang="ko-KR" sz="1800"/>
            </a:br>
            <a:r>
              <a:rPr b="1" lang="ko-KR" sz="1800"/>
              <a:t>Linear Regression</a:t>
            </a:r>
            <a:br>
              <a:rPr b="1" lang="ko-KR" sz="1800"/>
            </a:br>
            <a:r>
              <a:rPr b="1" lang="ko-KR" sz="1800"/>
              <a:t>=</a:t>
            </a:r>
            <a:br>
              <a:rPr b="1" lang="ko-KR" sz="1800"/>
            </a:br>
            <a:r>
              <a:rPr b="1" lang="ko-KR" sz="1800"/>
              <a:t>Wx + b </a:t>
            </a:r>
            <a:br>
              <a:rPr b="1" lang="ko-KR" sz="1800"/>
            </a:br>
            <a:r>
              <a:rPr b="1" lang="ko-KR" sz="1800"/>
              <a:t>=</a:t>
            </a:r>
            <a:br>
              <a:rPr b="1" lang="ko-KR" sz="1800"/>
            </a:br>
            <a:r>
              <a:rPr b="1" lang="ko-KR" sz="1800"/>
              <a:t>가설(Hypothesis) - H(x)</a:t>
            </a:r>
            <a:endParaRPr b="1" sz="1800"/>
          </a:p>
        </p:txBody>
      </p:sp>
      <p:sp>
        <p:nvSpPr>
          <p:cNvPr id="134" name="Google Shape;134;p14"/>
          <p:cNvSpPr txBox="1"/>
          <p:nvPr/>
        </p:nvSpPr>
        <p:spPr>
          <a:xfrm>
            <a:off x="902970" y="1019021"/>
            <a:ext cx="70119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Montserrat"/>
              <a:buNone/>
            </a:pPr>
            <a:r>
              <a:rPr lang="ko-KR" sz="2800">
                <a:latin typeface="Montserrat"/>
                <a:ea typeface="Montserrat"/>
                <a:cs typeface="Montserrat"/>
                <a:sym typeface="Montserrat"/>
              </a:rPr>
              <a:t>Machine이 Learning하는 과정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5" name="Google Shape;135;p14"/>
          <p:cNvCxnSpPr/>
          <p:nvPr/>
        </p:nvCxnSpPr>
        <p:spPr>
          <a:xfrm flipH="1" rot="10800000">
            <a:off x="2667894" y="2669206"/>
            <a:ext cx="2490600" cy="167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4"/>
          <p:cNvSpPr txBox="1"/>
          <p:nvPr/>
        </p:nvSpPr>
        <p:spPr>
          <a:xfrm>
            <a:off x="5948750" y="3940775"/>
            <a:ext cx="2616000" cy="12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0000"/>
                </a:solidFill>
              </a:rPr>
              <a:t>x=</a:t>
            </a:r>
            <a:r>
              <a:rPr b="1" lang="ko-KR" sz="1800">
                <a:solidFill>
                  <a:srgbClr val="000000"/>
                </a:solidFill>
              </a:rPr>
              <a:t>Size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0000"/>
                </a:solidFill>
              </a:rPr>
              <a:t>y=실제 </a:t>
            </a:r>
            <a:r>
              <a:rPr b="1" lang="ko-KR" sz="1800">
                <a:solidFill>
                  <a:srgbClr val="000000"/>
                </a:solidFill>
              </a:rPr>
              <a:t>Price</a:t>
            </a:r>
            <a:br>
              <a:rPr lang="ko-KR" sz="1800">
                <a:solidFill>
                  <a:srgbClr val="000000"/>
                </a:solidFill>
              </a:rPr>
            </a:br>
            <a:r>
              <a:rPr lang="ko-KR" sz="1800">
                <a:solidFill>
                  <a:srgbClr val="000000"/>
                </a:solidFill>
              </a:rPr>
              <a:t>H(x)=예측값(x에 대응)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